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62" r:id="rId4"/>
    <p:sldId id="258" r:id="rId5"/>
    <p:sldId id="259" r:id="rId6"/>
    <p:sldId id="275" r:id="rId7"/>
    <p:sldId id="276" r:id="rId8"/>
    <p:sldId id="277" r:id="rId9"/>
    <p:sldId id="278" r:id="rId10"/>
    <p:sldId id="260" r:id="rId11"/>
    <p:sldId id="261" r:id="rId12"/>
    <p:sldId id="263" r:id="rId13"/>
    <p:sldId id="265" r:id="rId14"/>
    <p:sldId id="266" r:id="rId15"/>
    <p:sldId id="267" r:id="rId16"/>
    <p:sldId id="268" r:id="rId17"/>
    <p:sldId id="269" r:id="rId18"/>
    <p:sldId id="270" r:id="rId19"/>
    <p:sldId id="271" r:id="rId20"/>
    <p:sldId id="272" r:id="rId21"/>
    <p:sldId id="273" r:id="rId22"/>
    <p:sldId id="274"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p:cViewPr varScale="1">
        <p:scale>
          <a:sx n="68" d="100"/>
          <a:sy n="68" d="100"/>
        </p:scale>
        <p:origin x="7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A8BA7-0D0F-4F7D-BF82-1C439C2BEBC9}" type="datetimeFigureOut">
              <a:rPr lang="en-US" smtClean="0"/>
              <a:t>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6B89A-5D38-4780-84FE-07BA181B5CB2}" type="slidenum">
              <a:rPr lang="en-US" smtClean="0"/>
              <a:t>‹#›</a:t>
            </a:fld>
            <a:endParaRPr lang="en-US"/>
          </a:p>
        </p:txBody>
      </p:sp>
    </p:spTree>
    <p:extLst>
      <p:ext uri="{BB962C8B-B14F-4D97-AF65-F5344CB8AC3E}">
        <p14:creationId xmlns:p14="http://schemas.microsoft.com/office/powerpoint/2010/main" val="37808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24</a:t>
            </a:fld>
            <a:endParaRPr lang="en-US"/>
          </a:p>
        </p:txBody>
      </p:sp>
    </p:spTree>
    <p:extLst>
      <p:ext uri="{BB962C8B-B14F-4D97-AF65-F5344CB8AC3E}">
        <p14:creationId xmlns:p14="http://schemas.microsoft.com/office/powerpoint/2010/main" val="225864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33</a:t>
            </a:fld>
            <a:endParaRPr lang="en-US"/>
          </a:p>
        </p:txBody>
      </p:sp>
    </p:spTree>
    <p:extLst>
      <p:ext uri="{BB962C8B-B14F-4D97-AF65-F5344CB8AC3E}">
        <p14:creationId xmlns:p14="http://schemas.microsoft.com/office/powerpoint/2010/main" val="379985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6B89A-5D38-4780-84FE-07BA181B5CB2}" type="slidenum">
              <a:rPr lang="en-US" smtClean="0"/>
              <a:t>34</a:t>
            </a:fld>
            <a:endParaRPr lang="en-US"/>
          </a:p>
        </p:txBody>
      </p:sp>
    </p:spTree>
    <p:extLst>
      <p:ext uri="{BB962C8B-B14F-4D97-AF65-F5344CB8AC3E}">
        <p14:creationId xmlns:p14="http://schemas.microsoft.com/office/powerpoint/2010/main" val="253135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41</a:t>
            </a:fld>
            <a:endParaRPr lang="en-US"/>
          </a:p>
        </p:txBody>
      </p:sp>
    </p:spTree>
    <p:extLst>
      <p:ext uri="{BB962C8B-B14F-4D97-AF65-F5344CB8AC3E}">
        <p14:creationId xmlns:p14="http://schemas.microsoft.com/office/powerpoint/2010/main" val="961780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44</a:t>
            </a:fld>
            <a:endParaRPr lang="en-US"/>
          </a:p>
        </p:txBody>
      </p:sp>
    </p:spTree>
    <p:extLst>
      <p:ext uri="{BB962C8B-B14F-4D97-AF65-F5344CB8AC3E}">
        <p14:creationId xmlns:p14="http://schemas.microsoft.com/office/powerpoint/2010/main" val="295147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45</a:t>
            </a:fld>
            <a:endParaRPr lang="en-US"/>
          </a:p>
        </p:txBody>
      </p:sp>
    </p:spTree>
    <p:extLst>
      <p:ext uri="{BB962C8B-B14F-4D97-AF65-F5344CB8AC3E}">
        <p14:creationId xmlns:p14="http://schemas.microsoft.com/office/powerpoint/2010/main" val="3180868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46</a:t>
            </a:fld>
            <a:endParaRPr lang="en-US"/>
          </a:p>
        </p:txBody>
      </p:sp>
    </p:spTree>
    <p:extLst>
      <p:ext uri="{BB962C8B-B14F-4D97-AF65-F5344CB8AC3E}">
        <p14:creationId xmlns:p14="http://schemas.microsoft.com/office/powerpoint/2010/main" val="413766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47</a:t>
            </a:fld>
            <a:endParaRPr lang="en-US"/>
          </a:p>
        </p:txBody>
      </p:sp>
    </p:spTree>
    <p:extLst>
      <p:ext uri="{BB962C8B-B14F-4D97-AF65-F5344CB8AC3E}">
        <p14:creationId xmlns:p14="http://schemas.microsoft.com/office/powerpoint/2010/main" val="334680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48</a:t>
            </a:fld>
            <a:endParaRPr lang="en-US"/>
          </a:p>
        </p:txBody>
      </p:sp>
    </p:spTree>
    <p:extLst>
      <p:ext uri="{BB962C8B-B14F-4D97-AF65-F5344CB8AC3E}">
        <p14:creationId xmlns:p14="http://schemas.microsoft.com/office/powerpoint/2010/main" val="23406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49</a:t>
            </a:fld>
            <a:endParaRPr lang="en-US"/>
          </a:p>
        </p:txBody>
      </p:sp>
    </p:spTree>
    <p:extLst>
      <p:ext uri="{BB962C8B-B14F-4D97-AF65-F5344CB8AC3E}">
        <p14:creationId xmlns:p14="http://schemas.microsoft.com/office/powerpoint/2010/main" val="1298551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50</a:t>
            </a:fld>
            <a:endParaRPr lang="en-US"/>
          </a:p>
        </p:txBody>
      </p:sp>
    </p:spTree>
    <p:extLst>
      <p:ext uri="{BB962C8B-B14F-4D97-AF65-F5344CB8AC3E}">
        <p14:creationId xmlns:p14="http://schemas.microsoft.com/office/powerpoint/2010/main" val="420557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25</a:t>
            </a:fld>
            <a:endParaRPr lang="en-US"/>
          </a:p>
        </p:txBody>
      </p:sp>
    </p:spTree>
    <p:extLst>
      <p:ext uri="{BB962C8B-B14F-4D97-AF65-F5344CB8AC3E}">
        <p14:creationId xmlns:p14="http://schemas.microsoft.com/office/powerpoint/2010/main" val="1443481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53</a:t>
            </a:fld>
            <a:endParaRPr lang="en-US"/>
          </a:p>
        </p:txBody>
      </p:sp>
    </p:spTree>
    <p:extLst>
      <p:ext uri="{BB962C8B-B14F-4D97-AF65-F5344CB8AC3E}">
        <p14:creationId xmlns:p14="http://schemas.microsoft.com/office/powerpoint/2010/main" val="4088931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59</a:t>
            </a:fld>
            <a:endParaRPr lang="en-US"/>
          </a:p>
        </p:txBody>
      </p:sp>
    </p:spTree>
    <p:extLst>
      <p:ext uri="{BB962C8B-B14F-4D97-AF65-F5344CB8AC3E}">
        <p14:creationId xmlns:p14="http://schemas.microsoft.com/office/powerpoint/2010/main" val="112048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60</a:t>
            </a:fld>
            <a:endParaRPr lang="en-US"/>
          </a:p>
        </p:txBody>
      </p:sp>
    </p:spTree>
    <p:extLst>
      <p:ext uri="{BB962C8B-B14F-4D97-AF65-F5344CB8AC3E}">
        <p14:creationId xmlns:p14="http://schemas.microsoft.com/office/powerpoint/2010/main" val="244976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26</a:t>
            </a:fld>
            <a:endParaRPr lang="en-US"/>
          </a:p>
        </p:txBody>
      </p:sp>
    </p:spTree>
    <p:extLst>
      <p:ext uri="{BB962C8B-B14F-4D97-AF65-F5344CB8AC3E}">
        <p14:creationId xmlns:p14="http://schemas.microsoft.com/office/powerpoint/2010/main" val="299965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27</a:t>
            </a:fld>
            <a:endParaRPr lang="en-US"/>
          </a:p>
        </p:txBody>
      </p:sp>
    </p:spTree>
    <p:extLst>
      <p:ext uri="{BB962C8B-B14F-4D97-AF65-F5344CB8AC3E}">
        <p14:creationId xmlns:p14="http://schemas.microsoft.com/office/powerpoint/2010/main" val="195004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28</a:t>
            </a:fld>
            <a:endParaRPr lang="en-US"/>
          </a:p>
        </p:txBody>
      </p:sp>
    </p:spTree>
    <p:extLst>
      <p:ext uri="{BB962C8B-B14F-4D97-AF65-F5344CB8AC3E}">
        <p14:creationId xmlns:p14="http://schemas.microsoft.com/office/powerpoint/2010/main" val="210952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29</a:t>
            </a:fld>
            <a:endParaRPr lang="en-US"/>
          </a:p>
        </p:txBody>
      </p:sp>
    </p:spTree>
    <p:extLst>
      <p:ext uri="{BB962C8B-B14F-4D97-AF65-F5344CB8AC3E}">
        <p14:creationId xmlns:p14="http://schemas.microsoft.com/office/powerpoint/2010/main" val="118860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30</a:t>
            </a:fld>
            <a:endParaRPr lang="en-US"/>
          </a:p>
        </p:txBody>
      </p:sp>
    </p:spTree>
    <p:extLst>
      <p:ext uri="{BB962C8B-B14F-4D97-AF65-F5344CB8AC3E}">
        <p14:creationId xmlns:p14="http://schemas.microsoft.com/office/powerpoint/2010/main" val="287202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31</a:t>
            </a:fld>
            <a:endParaRPr lang="en-US"/>
          </a:p>
        </p:txBody>
      </p:sp>
    </p:spTree>
    <p:extLst>
      <p:ext uri="{BB962C8B-B14F-4D97-AF65-F5344CB8AC3E}">
        <p14:creationId xmlns:p14="http://schemas.microsoft.com/office/powerpoint/2010/main" val="126613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6B89A-5D38-4780-84FE-07BA181B5CB2}" type="slidenum">
              <a:rPr lang="en-US" smtClean="0"/>
              <a:t>32</a:t>
            </a:fld>
            <a:endParaRPr lang="en-US"/>
          </a:p>
        </p:txBody>
      </p:sp>
    </p:spTree>
    <p:extLst>
      <p:ext uri="{BB962C8B-B14F-4D97-AF65-F5344CB8AC3E}">
        <p14:creationId xmlns:p14="http://schemas.microsoft.com/office/powerpoint/2010/main" val="29667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820F59-5DB5-45DC-BECE-57AE68679BB6}"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410833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20F59-5DB5-45DC-BECE-57AE68679BB6}"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283668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20F59-5DB5-45DC-BECE-57AE68679BB6}"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266258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20F59-5DB5-45DC-BECE-57AE68679BB6}"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429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820F59-5DB5-45DC-BECE-57AE68679BB6}"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402445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820F59-5DB5-45DC-BECE-57AE68679BB6}"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73494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820F59-5DB5-45DC-BECE-57AE68679BB6}"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428211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820F59-5DB5-45DC-BECE-57AE68679BB6}"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198501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20F59-5DB5-45DC-BECE-57AE68679BB6}"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321524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820F59-5DB5-45DC-BECE-57AE68679BB6}"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226886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820F59-5DB5-45DC-BECE-57AE68679BB6}"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E2386-6BC9-4A57-82C5-B750641695CC}" type="slidenum">
              <a:rPr lang="en-US" smtClean="0"/>
              <a:t>‹#›</a:t>
            </a:fld>
            <a:endParaRPr lang="en-US"/>
          </a:p>
        </p:txBody>
      </p:sp>
    </p:spTree>
    <p:extLst>
      <p:ext uri="{BB962C8B-B14F-4D97-AF65-F5344CB8AC3E}">
        <p14:creationId xmlns:p14="http://schemas.microsoft.com/office/powerpoint/2010/main" val="35229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20F59-5DB5-45DC-BECE-57AE68679BB6}" type="datetimeFigureOut">
              <a:rPr lang="en-US" smtClean="0"/>
              <a:t>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E2386-6BC9-4A57-82C5-B750641695CC}" type="slidenum">
              <a:rPr lang="en-US" smtClean="0"/>
              <a:t>‹#›</a:t>
            </a:fld>
            <a:endParaRPr lang="en-US"/>
          </a:p>
        </p:txBody>
      </p:sp>
    </p:spTree>
    <p:extLst>
      <p:ext uri="{BB962C8B-B14F-4D97-AF65-F5344CB8AC3E}">
        <p14:creationId xmlns:p14="http://schemas.microsoft.com/office/powerpoint/2010/main" val="281584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hyperphysics.phy-astr.gsu.edu/hbase/quantum/hydcol.html#c2" TargetMode="External"/><Relationship Id="rId3" Type="http://schemas.openxmlformats.org/officeDocument/2006/relationships/hyperlink" Target="file:///C:\Users\Administrator\Desktop\Hydrogen%20Schrodinger%20Equation.htm#c4" TargetMode="External"/><Relationship Id="rId7" Type="http://schemas.openxmlformats.org/officeDocument/2006/relationships/image" Target="../media/image4.gif"/><Relationship Id="rId12" Type="http://schemas.openxmlformats.org/officeDocument/2006/relationships/hyperlink" Target="http://hyperphysics.phy-astr.gsu.edu/hbase/quantum/hydcol.html#c1" TargetMode="External"/><Relationship Id="rId17" Type="http://schemas.openxmlformats.org/officeDocument/2006/relationships/image" Target="../media/image10.png"/><Relationship Id="rId2" Type="http://schemas.openxmlformats.org/officeDocument/2006/relationships/hyperlink" Target="file:///C:\Users\Administrator\Desktop\Hydrogen%20Schrodinger%20Equation.htm#c1" TargetMode="Externa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hyperphysics.phy-astr.gsu.edu/hbase/quantum/hydrad.html#c3" TargetMode="External"/><Relationship Id="rId11" Type="http://schemas.openxmlformats.org/officeDocument/2006/relationships/image" Target="../media/image8.gif"/><Relationship Id="rId5" Type="http://schemas.openxmlformats.org/officeDocument/2006/relationships/hyperlink" Target="http://hyperphysics.phy-astr.gsu.edu/hbase/quantum/hydrad.html#c2" TargetMode="External"/><Relationship Id="rId15" Type="http://schemas.openxmlformats.org/officeDocument/2006/relationships/hyperlink" Target="http://hyperphysics.phy-astr.gsu.edu/hbase/quantum/hydazi.html#c2" TargetMode="External"/><Relationship Id="rId10" Type="http://schemas.openxmlformats.org/officeDocument/2006/relationships/image" Target="../media/image7.gif"/><Relationship Id="rId4" Type="http://schemas.openxmlformats.org/officeDocument/2006/relationships/hyperlink" Target="http://hyperphysics.phy-astr.gsu.edu/hbase/quantum/qm.html#c4" TargetMode="External"/><Relationship Id="rId9" Type="http://schemas.openxmlformats.org/officeDocument/2006/relationships/image" Target="../media/image6.gif"/><Relationship Id="rId14" Type="http://schemas.openxmlformats.org/officeDocument/2006/relationships/hyperlink" Target="http://hyperphysics.phy-astr.gsu.edu/hbase/quantum/hydazi.html#c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849" y="253218"/>
            <a:ext cx="7887286" cy="1871004"/>
          </a:xfrm>
        </p:spPr>
        <p:txBody>
          <a:bodyPr>
            <a:normAutofit fontScale="90000"/>
          </a:bodyPr>
          <a:lstStyle/>
          <a:p>
            <a:r>
              <a:rPr lang="en-US" dirty="0">
                <a:solidFill>
                  <a:srgbClr val="FFFFFF"/>
                </a:solidFill>
                <a:latin typeface="Constantia" panose="02030602050306030303" pitchFamily="18" charset="0"/>
                <a:ea typeface="Constantia" panose="02030602050306030303" pitchFamily="18" charset="0"/>
                <a:cs typeface="Constantia" panose="02030602050306030303" pitchFamily="18" charset="0"/>
              </a:rPr>
              <a:t> </a:t>
            </a:r>
            <a:br>
              <a:rPr lang="en-US" sz="2000" dirty="0">
                <a:solidFill>
                  <a:srgbClr val="000000"/>
                </a:solidFill>
                <a:effectLst/>
                <a:latin typeface="Calibri" panose="020F0502020204030204" pitchFamily="34" charset="0"/>
                <a:ea typeface="Calibri" panose="020F0502020204030204" pitchFamily="34" charset="0"/>
              </a:rPr>
            </a:br>
            <a:r>
              <a:rPr lang="en-US" sz="4400" dirty="0">
                <a:solidFill>
                  <a:srgbClr val="FF0000"/>
                </a:solidFill>
                <a:latin typeface="Times New Roman" panose="02020603050405020304" pitchFamily="18" charset="0"/>
                <a:cs typeface="Times New Roman" panose="02020603050405020304" pitchFamily="18" charset="0"/>
              </a:rPr>
              <a:t>BASIC QUANTUM THEORY </a:t>
            </a:r>
            <a:br>
              <a:rPr lang="en-US" sz="4400" dirty="0">
                <a:solidFill>
                  <a:srgbClr val="FF0000"/>
                </a:solidFill>
                <a:latin typeface="Times New Roman" panose="02020603050405020304" pitchFamily="18" charset="0"/>
                <a:cs typeface="Times New Roman" panose="02020603050405020304" pitchFamily="18" charset="0"/>
              </a:rPr>
            </a:br>
            <a:r>
              <a:rPr lang="en-US" sz="4400" b="1" i="1" dirty="0">
                <a:latin typeface="Times New Roman" panose="02020603050405020304" pitchFamily="18" charset="0"/>
                <a:cs typeface="Times New Roman" panose="02020603050405020304" pitchFamily="18" charset="0"/>
              </a:rPr>
              <a:t>Lecture 3:</a:t>
            </a:r>
            <a:r>
              <a:rPr lang="en-US" sz="4400" b="1" dirty="0">
                <a:solidFill>
                  <a:srgbClr val="FF0000"/>
                </a:solidFill>
                <a:latin typeface="Times New Roman" panose="02020603050405020304" pitchFamily="18" charset="0"/>
                <a:cs typeface="Times New Roman" panose="02020603050405020304" pitchFamily="18" charset="0"/>
              </a:rPr>
              <a:t> </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Modern Atomic Theory </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95421" y="2124222"/>
            <a:ext cx="11591779" cy="5134708"/>
          </a:xfrm>
        </p:spPr>
        <p:txBody>
          <a:bodyPr/>
          <a:lstStyle/>
          <a:p>
            <a:pPr marL="6350" marR="0" indent="-6350" algn="l">
              <a:lnSpc>
                <a:spcPct val="107000"/>
              </a:lnSpc>
              <a:spcBef>
                <a:spcPts val="0"/>
              </a:spcBef>
              <a:spcAft>
                <a:spcPts val="775"/>
              </a:spcAft>
            </a:pPr>
            <a:r>
              <a:rPr lang="en-US" sz="3600" kern="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Learning Outcomes </a:t>
            </a:r>
          </a:p>
          <a:p>
            <a:pPr marL="6350" marR="3810" indent="-6350" algn="just">
              <a:lnSpc>
                <a:spcPct val="112000"/>
              </a:lnSpc>
              <a:spcBef>
                <a:spcPts val="0"/>
              </a:spcBef>
              <a:spcAft>
                <a:spcPts val="15"/>
              </a:spcAft>
            </a:pPr>
            <a:r>
              <a:rPr lang="en-US" sz="5000" dirty="0">
                <a:solidFill>
                  <a:srgbClr val="4E5B6F"/>
                </a:solidFill>
                <a:effectLst/>
                <a:latin typeface="Calibri" panose="020F0502020204030204" pitchFamily="34" charset="0"/>
                <a:ea typeface="Calibri" panose="020F0502020204030204" pitchFamily="34" charset="0"/>
              </a:rPr>
              <a:t> </a:t>
            </a:r>
            <a:r>
              <a:rPr lang="en-US"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By the end of this session, you are able to: </a:t>
            </a:r>
            <a:endPar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fontAlgn="base">
              <a:lnSpc>
                <a:spcPct val="102000"/>
              </a:lnSpc>
              <a:spcBef>
                <a:spcPts val="0"/>
              </a:spcBef>
              <a:spcAft>
                <a:spcPts val="445"/>
              </a:spcAft>
              <a:buClr>
                <a:srgbClr val="7FD13B"/>
              </a:buClr>
              <a:buSzPts val="20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Describe the main features of the quantum mechanical picture of the atom. </a:t>
            </a: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450"/>
              </a:spcAft>
              <a:buClr>
                <a:srgbClr val="7FD13B"/>
              </a:buClr>
              <a:buSzPts val="20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Describe the four quantum numbers, and give possible combinations of their values for specific atomic orbitals </a:t>
            </a: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450"/>
              </a:spcAft>
              <a:buClr>
                <a:srgbClr val="7FD13B"/>
              </a:buClr>
              <a:buSzPts val="20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Describe the shapes of orbitals and recall the usual order of their relative energies </a:t>
            </a: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400"/>
              </a:spcAft>
              <a:buClr>
                <a:srgbClr val="7FD13B"/>
              </a:buClr>
              <a:buSzPts val="20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Write the electron configurations of atoms </a:t>
            </a: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680"/>
              </a:spcAft>
              <a:buClr>
                <a:srgbClr val="7FD13B"/>
              </a:buClr>
              <a:buSzPts val="20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Relate the electron configuration of an atom to its position in the periodic table </a:t>
            </a:r>
            <a:endParaRPr lang="en-US"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64490" marR="0">
              <a:lnSpc>
                <a:spcPct val="107000"/>
              </a:lnSpc>
              <a:spcBef>
                <a:spcPts val="0"/>
              </a:spcBef>
              <a:spcAft>
                <a:spcPts val="0"/>
              </a:spcAft>
            </a:pPr>
            <a:r>
              <a:rPr lang="en-US"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58216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3681"/>
          </a:xfrm>
        </p:spPr>
        <p:txBody>
          <a:bodyPr>
            <a:normAutofit fontScale="90000"/>
          </a:bodyPr>
          <a:lstStyle/>
          <a:p>
            <a:pPr marL="6350" marR="0" indent="-6350">
              <a:lnSpc>
                <a:spcPct val="107000"/>
              </a:lnSpc>
              <a:spcBef>
                <a:spcPts val="0"/>
              </a:spcBef>
              <a:spcAft>
                <a:spcPts val="0"/>
              </a:spcAft>
            </a:pPr>
            <a:r>
              <a:rPr lang="en-US"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Orbitals</a:t>
            </a:r>
            <a:r>
              <a:rPr lang="en-US" b="1" kern="0" dirty="0">
                <a:solidFill>
                  <a:srgbClr val="4E5B6F"/>
                </a:solidFill>
                <a:latin typeface="Times New Roman" panose="02020603050405020304" pitchFamily="18" charset="0"/>
                <a:ea typeface="Calibri" panose="020F0502020204030204" pitchFamily="34" charset="0"/>
                <a:cs typeface="Times New Roman" panose="02020603050405020304" pitchFamily="18" charset="0"/>
              </a:rPr>
              <a:t> </a:t>
            </a:r>
            <a:br>
              <a:rPr lang="en-US" b="1" kern="0" dirty="0">
                <a:solidFill>
                  <a:srgbClr val="4E5B6F"/>
                </a:solidFill>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1015" y="815926"/>
            <a:ext cx="11802794" cy="5795889"/>
          </a:xfrm>
        </p:spPr>
        <p:txBody>
          <a:bodyPr>
            <a:normAutofit/>
          </a:bodyPr>
          <a:lstStyle/>
          <a:p>
            <a:pPr marL="342900" marR="1905" lvl="0" indent="-342900" algn="just" fontAlgn="base">
              <a:lnSpc>
                <a:spcPct val="112000"/>
              </a:lnSpc>
              <a:spcBef>
                <a:spcPts val="0"/>
              </a:spcBef>
              <a:spcAft>
                <a:spcPts val="24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result is a map of regions in the atom that have a particular probability for finding the electron.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1905" lvl="0" indent="-342900" algn="just" fontAlgn="base">
              <a:lnSpc>
                <a:spcPct val="112000"/>
              </a:lnSpc>
              <a:spcBef>
                <a:spcPts val="0"/>
              </a:spcBef>
              <a:spcAft>
                <a:spcPts val="1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Orbitals are regions in space where an electron is likely to be found.</a:t>
            </a:r>
          </a:p>
          <a:p>
            <a:pPr marL="0" marR="1905" lvl="0" indent="0" algn="just" fontAlgn="base">
              <a:lnSpc>
                <a:spcPct val="112000"/>
              </a:lnSpc>
              <a:spcBef>
                <a:spcPts val="0"/>
              </a:spcBef>
              <a:spcAft>
                <a:spcPts val="15"/>
              </a:spcAft>
              <a:buClr>
                <a:srgbClr val="FEB80A"/>
              </a:buClr>
              <a:buSzPts val="24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1905" lvl="0" indent="-342900" algn="just" fontAlgn="base">
              <a:lnSpc>
                <a:spcPct val="102000"/>
              </a:lnSpc>
              <a:spcBef>
                <a:spcPts val="0"/>
              </a:spcBef>
              <a:spcAft>
                <a:spcPts val="45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90% of the time the electron is within the boundaries described by the electron density map.</a:t>
            </a:r>
          </a:p>
          <a:p>
            <a:pPr marL="0" marR="1905" lvl="0" indent="0" algn="just" fontAlgn="base">
              <a:lnSpc>
                <a:spcPct val="102000"/>
              </a:lnSpc>
              <a:spcBef>
                <a:spcPts val="0"/>
              </a:spcBef>
              <a:spcAft>
                <a:spcPts val="450"/>
              </a:spcAft>
              <a:buClr>
                <a:srgbClr val="FEB80A"/>
              </a:buClr>
              <a:buSzPts val="24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1905" lvl="0" indent="-342900" algn="just" fontAlgn="base">
              <a:lnSpc>
                <a:spcPct val="102000"/>
              </a:lnSpc>
              <a:spcBef>
                <a:spcPts val="0"/>
              </a:spcBef>
              <a:spcAft>
                <a:spcPts val="68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exact path of an electron in a given orbital is not known! </a:t>
            </a:r>
            <a:endParaRPr lang="en-US" sz="2400" b="1" dirty="0">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513715" lvl="0" indent="-342900" algn="just" fontAlgn="base">
              <a:lnSpc>
                <a:spcPct val="146000"/>
              </a:lnSpc>
              <a:spcBef>
                <a:spcPts val="0"/>
              </a:spcBef>
              <a:spcAft>
                <a:spcPts val="30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Schrodinger’s equation allows us to describe the energy, size, and electron density maps for orbitals.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513715" lvl="0" indent="-342900" algn="just" fontAlgn="base">
              <a:lnSpc>
                <a:spcPct val="146000"/>
              </a:lnSpc>
              <a:spcBef>
                <a:spcPts val="0"/>
              </a:spcBef>
              <a:spcAft>
                <a:spcPts val="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lowest energy solution for an electron in a hydrogen atom describes what is known as the </a:t>
            </a: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1s</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orbital.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dirty="0"/>
          </a:p>
        </p:txBody>
      </p:sp>
    </p:spTree>
    <p:extLst>
      <p:ext uri="{BB962C8B-B14F-4D97-AF65-F5344CB8AC3E}">
        <p14:creationId xmlns:p14="http://schemas.microsoft.com/office/powerpoint/2010/main" val="398162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151" y="2475913"/>
            <a:ext cx="11676184" cy="4093699"/>
          </a:xfrm>
        </p:spPr>
        <p:txBody>
          <a:bodyPr>
            <a:normAutofit fontScale="77500" lnSpcReduction="20000"/>
          </a:bodyPr>
          <a:lstStyle/>
          <a:p>
            <a:pPr marL="342900" marR="182245" lvl="0" indent="-342900" algn="just" fontAlgn="base">
              <a:lnSpc>
                <a:spcPct val="112000"/>
              </a:lnSpc>
              <a:spcBef>
                <a:spcPts val="0"/>
              </a:spcBef>
              <a:spcAft>
                <a:spcPts val="305"/>
              </a:spcAft>
              <a:buClr>
                <a:srgbClr val="FEB80A"/>
              </a:buClr>
              <a:buSzPts val="24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Orbitals are defined by three integer terms that are added to the wave equation to quantize it - these are called the </a:t>
            </a:r>
            <a:r>
              <a:rPr lang="en-US"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quantum numbers</a:t>
            </a:r>
            <a:r>
              <a:rPr lang="en-US"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u="none" strike="noStrike" dirty="0">
              <a:solidFill>
                <a:srgbClr val="0070C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182245" lvl="0" indent="-342900" algn="just" fontAlgn="base">
              <a:lnSpc>
                <a:spcPct val="112000"/>
              </a:lnSpc>
              <a:spcBef>
                <a:spcPts val="0"/>
              </a:spcBef>
              <a:spcAft>
                <a:spcPts val="240"/>
              </a:spcAft>
              <a:buClr>
                <a:srgbClr val="FEB80A"/>
              </a:buClr>
              <a:buSzPts val="2450"/>
              <a:buFont typeface="Wingdings" panose="05000000000000000000" pitchFamily="2" charset="2"/>
              <a:buChar char=""/>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Each electron also has a fourth quantum number to represent the direction of spin.</a:t>
            </a:r>
          </a:p>
          <a:p>
            <a:pPr marL="0" marR="182245" lvl="0" indent="0" algn="just" fontAlgn="base">
              <a:lnSpc>
                <a:spcPct val="112000"/>
              </a:lnSpc>
              <a:spcBef>
                <a:spcPts val="0"/>
              </a:spcBef>
              <a:spcAft>
                <a:spcPts val="240"/>
              </a:spcAft>
              <a:buClr>
                <a:srgbClr val="FEB80A"/>
              </a:buClr>
              <a:buSzPts val="2450"/>
              <a:buNone/>
            </a:pPr>
            <a:r>
              <a:rPr lang="en-US"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b="1" kern="0" dirty="0">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88265" marR="1630680" indent="-6350" algn="just">
              <a:lnSpc>
                <a:spcPct val="112000"/>
              </a:lnSpc>
              <a:spcBef>
                <a:spcPts val="0"/>
              </a:spcBef>
              <a:spcAft>
                <a:spcPts val="130"/>
              </a:spcAft>
            </a:pPr>
            <a:r>
              <a:rPr lang="en-US"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A given orbital can be described by a set of  4 quantum numbers: </a:t>
            </a:r>
          </a:p>
          <a:p>
            <a:pPr marL="81915" marR="1630680" indent="0" algn="just">
              <a:lnSpc>
                <a:spcPct val="112000"/>
              </a:lnSpc>
              <a:spcBef>
                <a:spcPts val="0"/>
              </a:spcBef>
              <a:spcAft>
                <a:spcPts val="130"/>
              </a:spcAft>
              <a:buNone/>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fontAlgn="base">
              <a:lnSpc>
                <a:spcPct val="102000"/>
              </a:lnSpc>
              <a:spcBef>
                <a:spcPts val="0"/>
              </a:spcBef>
              <a:spcAft>
                <a:spcPts val="420"/>
              </a:spcAft>
              <a:buClr>
                <a:srgbClr val="7FD13B"/>
              </a:buClr>
              <a:buSzPts val="2050"/>
              <a:buFont typeface="+mj-lt"/>
              <a:buAutoNum type="arabicPeriod"/>
            </a:pPr>
            <a:r>
              <a:rPr lang="en-US" sz="31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Principal quantum number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39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n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0" lvl="0" indent="-342900" algn="just" fontAlgn="base">
              <a:lnSpc>
                <a:spcPct val="107000"/>
              </a:lnSpc>
              <a:spcBef>
                <a:spcPts val="0"/>
              </a:spcBef>
              <a:spcAft>
                <a:spcPts val="280"/>
              </a:spcAft>
              <a:buClr>
                <a:srgbClr val="7FD13B"/>
              </a:buClr>
              <a:buSzPts val="2050"/>
              <a:buFont typeface="+mj-lt"/>
              <a:buAutoNum type="arabicPeriod"/>
            </a:pPr>
            <a:r>
              <a:rPr lang="en-US" sz="31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Angular momentum quantum number </a:t>
            </a:r>
            <a:r>
              <a:rPr lang="en-US" sz="39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3900" b="1" dirty="0">
                <a:solidFill>
                  <a:srgbClr val="0070C0"/>
                </a:solidFill>
                <a:uFill>
                  <a:solidFill>
                    <a:srgbClr val="000000"/>
                  </a:solidFill>
                </a:uFill>
                <a:latin typeface="Times New Roman" panose="02020603050405020304" pitchFamily="18" charset="0"/>
                <a:ea typeface="Script MT"/>
                <a:cs typeface="Times New Roman" panose="02020603050405020304" pitchFamily="18" charset="0"/>
              </a:rPr>
              <a:t>l </a:t>
            </a:r>
            <a:r>
              <a:rPr lang="en-US" sz="3900" dirty="0">
                <a:solidFill>
                  <a:srgbClr val="0070C0"/>
                </a:solidFill>
                <a:uFill>
                  <a:solidFill>
                    <a:srgbClr val="000000"/>
                  </a:solidFill>
                </a:uFill>
                <a:latin typeface="Times New Roman" panose="02020603050405020304" pitchFamily="18" charset="0"/>
                <a:ea typeface="Script MT"/>
                <a:cs typeface="Times New Roman" panose="02020603050405020304" pitchFamily="18" charset="0"/>
              </a:rPr>
              <a:t>)</a:t>
            </a:r>
            <a:r>
              <a:rPr lang="en-US" sz="2400" b="1" dirty="0">
                <a:solidFill>
                  <a:srgbClr val="000000"/>
                </a:solidFill>
                <a:uFill>
                  <a:solidFill>
                    <a:srgbClr val="000000"/>
                  </a:solidFill>
                </a:uFill>
                <a:latin typeface="Times New Roman" panose="02020603050405020304" pitchFamily="18" charset="0"/>
                <a:ea typeface="Script MT"/>
                <a:cs typeface="Times New Roman" panose="02020603050405020304" pitchFamily="18" charset="0"/>
              </a:rPr>
              <a:t>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0" lvl="0" indent="-342900" algn="just" fontAlgn="base">
              <a:lnSpc>
                <a:spcPct val="102000"/>
              </a:lnSpc>
              <a:spcBef>
                <a:spcPts val="0"/>
              </a:spcBef>
              <a:spcAft>
                <a:spcPts val="685"/>
              </a:spcAft>
              <a:buClr>
                <a:srgbClr val="7FD13B"/>
              </a:buClr>
              <a:buSzPts val="2050"/>
              <a:buFont typeface="+mj-lt"/>
              <a:buAutoNum type="arabicPeriod"/>
            </a:pPr>
            <a:r>
              <a:rPr lang="en-US" sz="31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Magnetic quantum number                  </a:t>
            </a:r>
            <a:r>
              <a:rPr lang="en-US" sz="39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(m</a:t>
            </a:r>
            <a:r>
              <a:rPr lang="en-US" sz="3900" baseline="-250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l</a:t>
            </a:r>
            <a:r>
              <a:rPr lang="en-US" sz="39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3900" u="none" strike="noStrike" dirty="0">
              <a:solidFill>
                <a:srgbClr val="0070C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0" lvl="0" indent="-342900" algn="just" fontAlgn="base">
              <a:lnSpc>
                <a:spcPct val="102000"/>
              </a:lnSpc>
              <a:spcBef>
                <a:spcPts val="0"/>
              </a:spcBef>
              <a:spcAft>
                <a:spcPts val="640"/>
              </a:spcAft>
              <a:buClr>
                <a:srgbClr val="7FD13B"/>
              </a:buClr>
              <a:buSzPts val="2050"/>
              <a:buFont typeface="+mj-lt"/>
              <a:buAutoNum type="arabicPeriod"/>
            </a:pPr>
            <a:r>
              <a:rPr lang="en-US" sz="31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Spin quantum number                          </a:t>
            </a:r>
            <a:r>
              <a:rPr lang="en-US" sz="39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(m</a:t>
            </a:r>
            <a:r>
              <a:rPr lang="en-US" sz="3900" u="none" strike="noStrike" baseline="-25000" dirty="0">
                <a:solidFill>
                  <a:srgbClr val="0070C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t>
            </a:r>
            <a:r>
              <a:rPr lang="en-US" sz="39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39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39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stretch>
            <a:fillRect/>
          </a:stretch>
        </p:blipFill>
        <p:spPr>
          <a:xfrm>
            <a:off x="2664070" y="0"/>
            <a:ext cx="6019800" cy="2407188"/>
          </a:xfrm>
          <a:prstGeom prst="rect">
            <a:avLst/>
          </a:prstGeom>
        </p:spPr>
      </p:pic>
    </p:spTree>
    <p:extLst>
      <p:ext uri="{BB962C8B-B14F-4D97-AF65-F5344CB8AC3E}">
        <p14:creationId xmlns:p14="http://schemas.microsoft.com/office/powerpoint/2010/main" val="421893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6350" marR="0" indent="-6350">
              <a:lnSpc>
                <a:spcPct val="103000"/>
              </a:lnSpc>
              <a:spcBef>
                <a:spcPts val="0"/>
              </a:spcBef>
              <a:spcAft>
                <a:spcPts val="2080"/>
              </a:spcAft>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Principal Quantum Number (n) </a:t>
            </a:r>
            <a:br>
              <a:rPr lang="en-US" sz="6000" b="1" dirty="0">
                <a:solidFill>
                  <a:srgbClr val="4E5B6F"/>
                </a:solidFill>
                <a:effectLst/>
                <a:latin typeface="Calibri" panose="020F0502020204030204" pitchFamily="34" charset="0"/>
                <a:ea typeface="Calibri" panose="020F0502020204030204" pitchFamily="34" charset="0"/>
              </a:rPr>
            </a:br>
            <a:endParaRPr lang="en-US" dirty="0"/>
          </a:p>
        </p:txBody>
      </p:sp>
      <p:sp>
        <p:nvSpPr>
          <p:cNvPr id="3" name="Content Placeholder 2"/>
          <p:cNvSpPr>
            <a:spLocks noGrp="1"/>
          </p:cNvSpPr>
          <p:nvPr>
            <p:ph idx="1"/>
          </p:nvPr>
        </p:nvSpPr>
        <p:spPr>
          <a:xfrm>
            <a:off x="323557" y="1195754"/>
            <a:ext cx="11507372" cy="5401994"/>
          </a:xfrm>
        </p:spPr>
        <p:txBody>
          <a:bodyPr>
            <a:normAutofit/>
          </a:bodyPr>
          <a:lstStyle/>
          <a:p>
            <a:pPr marL="342900" lvl="0" indent="-342900" algn="just" fontAlgn="base">
              <a:lnSpc>
                <a:spcPct val="112000"/>
              </a:lnSpc>
              <a:spcBef>
                <a:spcPts val="0"/>
              </a:spcBef>
              <a:spcAft>
                <a:spcPts val="15"/>
              </a:spcAft>
              <a:buClr>
                <a:srgbClr val="FEB80A"/>
              </a:buClr>
              <a:buSzPts val="2450"/>
              <a:buFont typeface="Wingdings" panose="05000000000000000000" pitchFamily="2" charset="2"/>
              <a:buChar char=""/>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(n) describes the size and energy of the orbital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13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Possible values:  whole number integer   1, 2, 3, …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68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As “n” increases so does the size and energy of the orbital.</a:t>
            </a:r>
          </a:p>
          <a:p>
            <a:pPr marL="0" marR="0" lvl="0" indent="0" algn="just" fontAlgn="base">
              <a:lnSpc>
                <a:spcPct val="102000"/>
              </a:lnSpc>
              <a:spcBef>
                <a:spcPts val="0"/>
              </a:spcBef>
              <a:spcAft>
                <a:spcPts val="680"/>
              </a:spcAft>
              <a:buClr>
                <a:srgbClr val="FEB80A"/>
              </a:buClr>
              <a:buSzPts val="24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6350" marR="0" indent="-6350">
              <a:lnSpc>
                <a:spcPct val="103000"/>
              </a:lnSpc>
              <a:spcBef>
                <a:spcPts val="0"/>
              </a:spcBef>
              <a:spcAft>
                <a:spcPts val="190"/>
              </a:spcAft>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Angular momentum quantum number (</a:t>
            </a:r>
            <a:r>
              <a:rPr lang="en-US" sz="4000" dirty="0">
                <a:solidFill>
                  <a:srgbClr val="FF0000"/>
                </a:solidFill>
                <a:latin typeface="Times New Roman" panose="02020603050405020304" pitchFamily="18" charset="0"/>
                <a:ea typeface="Script MT"/>
                <a:cs typeface="Times New Roman" panose="02020603050405020304" pitchFamily="18" charset="0"/>
              </a:rPr>
              <a:t>l)</a:t>
            </a:r>
          </a:p>
          <a:p>
            <a:pPr marL="6350" marR="0" indent="-6350">
              <a:lnSpc>
                <a:spcPct val="103000"/>
              </a:lnSpc>
              <a:spcBef>
                <a:spcPts val="0"/>
              </a:spcBef>
              <a:spcAft>
                <a:spcPts val="190"/>
              </a:spcAft>
            </a:pPr>
            <a:endParaRPr lang="en-US" sz="4000" dirty="0">
              <a:solidFill>
                <a:srgbClr val="FF0000"/>
              </a:solidFill>
              <a:latin typeface="Times New Roman" panose="02020603050405020304" pitchFamily="18" charset="0"/>
              <a:ea typeface="Script MT"/>
              <a:cs typeface="Times New Roman" panose="02020603050405020304" pitchFamily="18" charset="0"/>
            </a:endParaRPr>
          </a:p>
          <a:p>
            <a:pPr marL="342900" lvl="0" indent="-342900" algn="just" fontAlgn="base">
              <a:lnSpc>
                <a:spcPct val="112000"/>
              </a:lnSpc>
              <a:spcBef>
                <a:spcPts val="0"/>
              </a:spcBef>
              <a:spcAft>
                <a:spcPts val="15"/>
              </a:spcAft>
              <a:buClr>
                <a:srgbClr val="FEB80A"/>
              </a:buClr>
              <a:buSzPts val="2450"/>
              <a:buFont typeface="Wingdings" panose="05000000000000000000" pitchFamily="2" charset="2"/>
              <a:buChar char=""/>
            </a:pPr>
            <a:r>
              <a:rPr lang="en-US" sz="2400" dirty="0">
                <a:solidFill>
                  <a:srgbClr val="4E5B6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t>
            </a:r>
            <a:r>
              <a:rPr lang="en-US" sz="2400" b="1" u="none" strike="noStrike" dirty="0">
                <a:solidFill>
                  <a:srgbClr val="000000"/>
                </a:solidFill>
                <a:effectLst/>
                <a:uFill>
                  <a:solidFill>
                    <a:srgbClr val="000000"/>
                  </a:solidFill>
                </a:uFill>
                <a:latin typeface="Times New Roman" panose="02020603050405020304" pitchFamily="18" charset="0"/>
                <a:ea typeface="Script MT"/>
                <a:cs typeface="Times New Roman" panose="02020603050405020304" pitchFamily="18" charset="0"/>
              </a:rPr>
              <a:t>l) </a:t>
            </a: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is related to the shape of the orbital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40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Possible values: (</a:t>
            </a:r>
            <a:r>
              <a:rPr lang="en-US" sz="2400" b="1" dirty="0">
                <a:solidFill>
                  <a:srgbClr val="000000"/>
                </a:solidFill>
                <a:uFill>
                  <a:solidFill>
                    <a:srgbClr val="000000"/>
                  </a:solidFill>
                </a:uFill>
                <a:latin typeface="Times New Roman" panose="02020603050405020304" pitchFamily="18" charset="0"/>
                <a:ea typeface="Script MT"/>
                <a:cs typeface="Times New Roman" panose="02020603050405020304" pitchFamily="18" charset="0"/>
              </a:rPr>
              <a:t>l)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is an integer between 0 and n-1.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62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Each (</a:t>
            </a:r>
            <a:r>
              <a:rPr lang="en-US" sz="2400" b="1" dirty="0">
                <a:solidFill>
                  <a:srgbClr val="000000"/>
                </a:solidFill>
                <a:uFill>
                  <a:solidFill>
                    <a:srgbClr val="000000"/>
                  </a:solidFill>
                </a:uFill>
                <a:latin typeface="Times New Roman" panose="02020603050405020304" pitchFamily="18" charset="0"/>
                <a:ea typeface="Script MT"/>
                <a:cs typeface="Times New Roman" panose="02020603050405020304" pitchFamily="18" charset="0"/>
              </a:rPr>
              <a:t>l)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value is also assigned a letter designation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135890" marR="0" indent="0">
              <a:lnSpc>
                <a:spcPct val="107000"/>
              </a:lnSpc>
              <a:spcBef>
                <a:spcPts val="0"/>
              </a:spcBef>
              <a:spcAft>
                <a:spcPts val="0"/>
              </a:spcAft>
              <a:buNone/>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0" indent="-6350">
              <a:lnSpc>
                <a:spcPct val="103000"/>
              </a:lnSpc>
              <a:spcBef>
                <a:spcPts val="0"/>
              </a:spcBef>
              <a:spcAft>
                <a:spcPts val="190"/>
              </a:spcAft>
            </a:pPr>
            <a:endParaRPr lang="en-US" sz="2400" dirty="0">
              <a:solidFill>
                <a:srgbClr val="4E5B6F"/>
              </a:solidFill>
              <a:latin typeface="Times New Roman" panose="02020603050405020304" pitchFamily="18" charset="0"/>
              <a:ea typeface="Calibri" panose="020F0502020204030204" pitchFamily="34" charset="0"/>
              <a:cs typeface="Times New Roman" panose="02020603050405020304" pitchFamily="18" charset="0"/>
            </a:endParaRPr>
          </a:p>
          <a:p>
            <a:pPr marL="6350" marR="0" indent="-6350">
              <a:lnSpc>
                <a:spcPct val="103000"/>
              </a:lnSpc>
              <a:spcBef>
                <a:spcPts val="0"/>
              </a:spcBef>
              <a:spcAft>
                <a:spcPts val="190"/>
              </a:spcAft>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851196761"/>
              </p:ext>
            </p:extLst>
          </p:nvPr>
        </p:nvGraphicFramePr>
        <p:xfrm>
          <a:off x="7244861" y="3501439"/>
          <a:ext cx="4947139" cy="3096309"/>
        </p:xfrm>
        <a:graphic>
          <a:graphicData uri="http://schemas.openxmlformats.org/drawingml/2006/table">
            <a:tbl>
              <a:tblPr firstRow="1" firstCol="1" bandRow="1"/>
              <a:tblGrid>
                <a:gridCol w="2198728">
                  <a:extLst>
                    <a:ext uri="{9D8B030D-6E8A-4147-A177-3AD203B41FA5}">
                      <a16:colId xmlns:a16="http://schemas.microsoft.com/office/drawing/2014/main" val="3520492655"/>
                    </a:ext>
                  </a:extLst>
                </a:gridCol>
                <a:gridCol w="2748411">
                  <a:extLst>
                    <a:ext uri="{9D8B030D-6E8A-4147-A177-3AD203B41FA5}">
                      <a16:colId xmlns:a16="http://schemas.microsoft.com/office/drawing/2014/main" val="2874716180"/>
                    </a:ext>
                  </a:extLst>
                </a:gridCol>
              </a:tblGrid>
              <a:tr h="549197">
                <a:tc>
                  <a:txBody>
                    <a:bodyPr/>
                    <a:lstStyle/>
                    <a:p>
                      <a:pPr marL="0" marR="184150" algn="ctr">
                        <a:lnSpc>
                          <a:spcPct val="107000"/>
                        </a:lnSpc>
                        <a:spcBef>
                          <a:spcPts val="0"/>
                        </a:spcBef>
                        <a:spcAft>
                          <a:spcPts val="0"/>
                        </a:spcAft>
                      </a:pP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000" b="1" dirty="0">
                          <a:solidFill>
                            <a:srgbClr val="000000"/>
                          </a:solidFill>
                          <a:effectLst/>
                          <a:latin typeface="Times New Roman" panose="02020603050405020304" pitchFamily="18" charset="0"/>
                          <a:ea typeface="Script MT"/>
                          <a:cs typeface="Times New Roman" panose="02020603050405020304" pitchFamily="18" charset="0"/>
                        </a:rPr>
                        <a:t>l) </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Value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9080" marR="73025" marT="73025" marB="419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0">
                        <a:lnSpc>
                          <a:spcPct val="107000"/>
                        </a:lnSpc>
                        <a:spcBef>
                          <a:spcPts val="0"/>
                        </a:spcBef>
                        <a:spcAft>
                          <a:spcPts val="0"/>
                        </a:spcAft>
                      </a:pP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Letter Designation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9080" marR="73025" marT="73025" marB="419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extLst>
                  <a:ext uri="{0D108BD9-81ED-4DB2-BD59-A6C34878D82A}">
                    <a16:rowId xmlns:a16="http://schemas.microsoft.com/office/drawing/2014/main" val="3137299011"/>
                  </a:ext>
                </a:extLst>
              </a:tr>
              <a:tr h="575183">
                <a:tc>
                  <a:txBody>
                    <a:bodyPr/>
                    <a:lstStyle/>
                    <a:p>
                      <a:pPr marL="0" marR="186690" algn="ctr">
                        <a:lnSpc>
                          <a:spcPct val="107000"/>
                        </a:lnSpc>
                        <a:spcBef>
                          <a:spcPts val="0"/>
                        </a:spcBef>
                        <a:spcAft>
                          <a:spcPts val="0"/>
                        </a:spcAft>
                      </a:pPr>
                      <a:r>
                        <a:rPr lang="en-US" sz="3200" dirty="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0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59080" marR="73025" marT="73025"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185420" algn="ctr">
                        <a:lnSpc>
                          <a:spcPct val="107000"/>
                        </a:lnSpc>
                        <a:spcBef>
                          <a:spcPts val="0"/>
                        </a:spcBef>
                        <a:spcAft>
                          <a:spcPts val="0"/>
                        </a:spcAft>
                      </a:pPr>
                      <a:r>
                        <a:rPr lang="en-US" sz="3200" dirty="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s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59080" marR="73025" marT="73025"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extLst>
                  <a:ext uri="{0D108BD9-81ED-4DB2-BD59-A6C34878D82A}">
                    <a16:rowId xmlns:a16="http://schemas.microsoft.com/office/drawing/2014/main" val="2737185733"/>
                  </a:ext>
                </a:extLst>
              </a:tr>
              <a:tr h="575183">
                <a:tc>
                  <a:txBody>
                    <a:bodyPr/>
                    <a:lstStyle/>
                    <a:p>
                      <a:pPr marL="0" marR="186690" algn="ctr">
                        <a:lnSpc>
                          <a:spcPct val="107000"/>
                        </a:lnSpc>
                        <a:spcBef>
                          <a:spcPts val="0"/>
                        </a:spcBef>
                        <a:spcAft>
                          <a:spcPts val="0"/>
                        </a:spcAft>
                      </a:pPr>
                      <a:r>
                        <a:rPr lang="en-US" sz="32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1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59080" marR="73025" marT="73025"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0" marR="182880" algn="ctr">
                        <a:lnSpc>
                          <a:spcPct val="107000"/>
                        </a:lnSpc>
                        <a:spcBef>
                          <a:spcPts val="0"/>
                        </a:spcBef>
                        <a:spcAft>
                          <a:spcPts val="0"/>
                        </a:spcAft>
                      </a:pPr>
                      <a:r>
                        <a:rPr lang="en-US" sz="3200" dirty="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p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59080" marR="73025" marT="73025"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extLst>
                  <a:ext uri="{0D108BD9-81ED-4DB2-BD59-A6C34878D82A}">
                    <a16:rowId xmlns:a16="http://schemas.microsoft.com/office/drawing/2014/main" val="1846041364"/>
                  </a:ext>
                </a:extLst>
              </a:tr>
              <a:tr h="575183">
                <a:tc>
                  <a:txBody>
                    <a:bodyPr/>
                    <a:lstStyle/>
                    <a:p>
                      <a:pPr marL="0" marR="184785" algn="ctr">
                        <a:lnSpc>
                          <a:spcPct val="107000"/>
                        </a:lnSpc>
                        <a:spcBef>
                          <a:spcPts val="0"/>
                        </a:spcBef>
                        <a:spcAft>
                          <a:spcPts val="0"/>
                        </a:spcAft>
                      </a:pPr>
                      <a:r>
                        <a:rPr lang="en-US" sz="32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2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59080" marR="73025" marT="73025"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183515" algn="ctr">
                        <a:lnSpc>
                          <a:spcPct val="107000"/>
                        </a:lnSpc>
                        <a:spcBef>
                          <a:spcPts val="0"/>
                        </a:spcBef>
                        <a:spcAft>
                          <a:spcPts val="0"/>
                        </a:spcAft>
                      </a:pPr>
                      <a:r>
                        <a:rPr lang="en-US" sz="32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d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59080" marR="73025" marT="73025"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extLst>
                  <a:ext uri="{0D108BD9-81ED-4DB2-BD59-A6C34878D82A}">
                    <a16:rowId xmlns:a16="http://schemas.microsoft.com/office/drawing/2014/main" val="2923750777"/>
                  </a:ext>
                </a:extLst>
              </a:tr>
              <a:tr h="575183">
                <a:tc>
                  <a:txBody>
                    <a:bodyPr/>
                    <a:lstStyle/>
                    <a:p>
                      <a:pPr marL="0" marR="186690" algn="ctr">
                        <a:lnSpc>
                          <a:spcPct val="107000"/>
                        </a:lnSpc>
                        <a:spcBef>
                          <a:spcPts val="0"/>
                        </a:spcBef>
                        <a:spcAft>
                          <a:spcPts val="0"/>
                        </a:spcAft>
                      </a:pPr>
                      <a:r>
                        <a:rPr lang="en-US" sz="32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3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59080" marR="73025" marT="73025"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0" marR="184150" algn="ctr">
                        <a:lnSpc>
                          <a:spcPct val="107000"/>
                        </a:lnSpc>
                        <a:spcBef>
                          <a:spcPts val="0"/>
                        </a:spcBef>
                        <a:spcAft>
                          <a:spcPts val="0"/>
                        </a:spcAft>
                      </a:pPr>
                      <a:r>
                        <a:rPr lang="en-US" sz="3200" dirty="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f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259080" marR="73025" marT="73025"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extLst>
                  <a:ext uri="{0D108BD9-81ED-4DB2-BD59-A6C34878D82A}">
                    <a16:rowId xmlns:a16="http://schemas.microsoft.com/office/drawing/2014/main" val="416271806"/>
                  </a:ext>
                </a:extLst>
              </a:tr>
            </a:tbl>
          </a:graphicData>
        </a:graphic>
      </p:graphicFrame>
    </p:spTree>
    <p:extLst>
      <p:ext uri="{BB962C8B-B14F-4D97-AF65-F5344CB8AC3E}">
        <p14:creationId xmlns:p14="http://schemas.microsoft.com/office/powerpoint/2010/main" val="322990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30302"/>
              </p:ext>
            </p:extLst>
          </p:nvPr>
        </p:nvGraphicFramePr>
        <p:xfrm>
          <a:off x="2111182" y="3870289"/>
          <a:ext cx="7086600" cy="2623592"/>
        </p:xfrm>
        <a:graphic>
          <a:graphicData uri="http://schemas.openxmlformats.org/drawingml/2006/table">
            <a:tbl>
              <a:tblPr firstRow="1" firstCol="1" bandRow="1"/>
              <a:tblGrid>
                <a:gridCol w="1219200">
                  <a:extLst>
                    <a:ext uri="{9D8B030D-6E8A-4147-A177-3AD203B41FA5}">
                      <a16:colId xmlns:a16="http://schemas.microsoft.com/office/drawing/2014/main" val="1703558488"/>
                    </a:ext>
                  </a:extLst>
                </a:gridCol>
                <a:gridCol w="3657600">
                  <a:extLst>
                    <a:ext uri="{9D8B030D-6E8A-4147-A177-3AD203B41FA5}">
                      <a16:colId xmlns:a16="http://schemas.microsoft.com/office/drawing/2014/main" val="2620179494"/>
                    </a:ext>
                  </a:extLst>
                </a:gridCol>
                <a:gridCol w="2209800">
                  <a:extLst>
                    <a:ext uri="{9D8B030D-6E8A-4147-A177-3AD203B41FA5}">
                      <a16:colId xmlns:a16="http://schemas.microsoft.com/office/drawing/2014/main" val="3902475319"/>
                    </a:ext>
                  </a:extLst>
                </a:gridCol>
              </a:tblGrid>
              <a:tr h="462560">
                <a:tc>
                  <a:txBody>
                    <a:bodyPr/>
                    <a:lstStyle/>
                    <a:p>
                      <a:pPr marL="635" marR="0" algn="ctr">
                        <a:lnSpc>
                          <a:spcPct val="107000"/>
                        </a:lnSpc>
                        <a:spcBef>
                          <a:spcPts val="0"/>
                        </a:spcBef>
                        <a:spcAft>
                          <a:spcPts val="0"/>
                        </a:spcAft>
                      </a:pPr>
                      <a:r>
                        <a:rPr lang="en-US" sz="2000" b="1" dirty="0">
                          <a:solidFill>
                            <a:srgbClr val="000000"/>
                          </a:solidFill>
                          <a:effectLst/>
                          <a:latin typeface="Times New Roman" panose="02020603050405020304" pitchFamily="18" charset="0"/>
                          <a:ea typeface="Script MT"/>
                          <a:cs typeface="Times New Roman" panose="02020603050405020304" pitchFamily="18" charset="0"/>
                        </a:rPr>
                        <a:t>l</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1270" algn="ctr">
                        <a:lnSpc>
                          <a:spcPct val="107000"/>
                        </a:lnSpc>
                        <a:spcBef>
                          <a:spcPts val="0"/>
                        </a:spcBef>
                        <a:spcAft>
                          <a:spcPts val="0"/>
                        </a:spcAft>
                      </a:pPr>
                      <a:r>
                        <a:rPr lang="en-US"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a:t>
                      </a:r>
                      <a:r>
                        <a:rPr lang="en-US" sz="2000" b="1" baseline="-25000" dirty="0">
                          <a:solidFill>
                            <a:srgbClr val="000000"/>
                          </a:solidFill>
                          <a:effectLst/>
                          <a:latin typeface="Times New Roman" panose="02020603050405020304" pitchFamily="18" charset="0"/>
                          <a:ea typeface="Script MT"/>
                          <a:cs typeface="Times New Roman" panose="02020603050405020304" pitchFamily="18" charset="0"/>
                        </a:rPr>
                        <a:t>l</a:t>
                      </a:r>
                      <a:r>
                        <a:rPr lang="en-US" sz="2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0" algn="ctr">
                        <a:lnSpc>
                          <a:spcPct val="107000"/>
                        </a:lnSpc>
                        <a:spcBef>
                          <a:spcPts val="0"/>
                        </a:spcBef>
                        <a:spcAft>
                          <a:spcPts val="0"/>
                        </a:spcAft>
                      </a:pPr>
                      <a:r>
                        <a:rPr lang="en-US"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No. of orbitals </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extLst>
                  <a:ext uri="{0D108BD9-81ED-4DB2-BD59-A6C34878D82A}">
                    <a16:rowId xmlns:a16="http://schemas.microsoft.com/office/drawing/2014/main" val="2884766227"/>
                  </a:ext>
                </a:extLst>
              </a:tr>
              <a:tr h="487680">
                <a:tc>
                  <a:txBody>
                    <a:bodyPr/>
                    <a:lstStyle/>
                    <a:p>
                      <a:pPr marL="0" marR="0">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0 (s)</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1905" marR="0" algn="ctr">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0</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3175" marR="0" algn="ctr">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1</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extLst>
                  <a:ext uri="{0D108BD9-81ED-4DB2-BD59-A6C34878D82A}">
                    <a16:rowId xmlns:a16="http://schemas.microsoft.com/office/drawing/2014/main" val="1092455370"/>
                  </a:ext>
                </a:extLst>
              </a:tr>
              <a:tr h="487680">
                <a:tc>
                  <a:txBody>
                    <a:bodyPr/>
                    <a:lstStyle/>
                    <a:p>
                      <a:pPr marL="0" marR="0">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1 (p)</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1905" marR="0" algn="ctr">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-1, 0, 1</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3175" marR="0" algn="ctr">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3</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extLst>
                  <a:ext uri="{0D108BD9-81ED-4DB2-BD59-A6C34878D82A}">
                    <a16:rowId xmlns:a16="http://schemas.microsoft.com/office/drawing/2014/main" val="338858968"/>
                  </a:ext>
                </a:extLst>
              </a:tr>
              <a:tr h="487680">
                <a:tc>
                  <a:txBody>
                    <a:bodyPr/>
                    <a:lstStyle/>
                    <a:p>
                      <a:pPr marL="0" marR="0">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2 (d)</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4445" marR="0" algn="ctr">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-2, -1, 0, 1, 2</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3175" marR="0" algn="ctr">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5</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extLst>
                  <a:ext uri="{0D108BD9-81ED-4DB2-BD59-A6C34878D82A}">
                    <a16:rowId xmlns:a16="http://schemas.microsoft.com/office/drawing/2014/main" val="4151697566"/>
                  </a:ext>
                </a:extLst>
              </a:tr>
              <a:tr h="487680">
                <a:tc>
                  <a:txBody>
                    <a:bodyPr/>
                    <a:lstStyle/>
                    <a:p>
                      <a:pPr marL="0" marR="0">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3 (f)</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92075" marR="0">
                        <a:lnSpc>
                          <a:spcPct val="107000"/>
                        </a:lnSpc>
                        <a:spcBef>
                          <a:spcPts val="0"/>
                        </a:spcBef>
                        <a:spcAft>
                          <a:spcPts val="0"/>
                        </a:spcAft>
                      </a:pPr>
                      <a:r>
                        <a:rPr lang="en-US" sz="3200">
                          <a:solidFill>
                            <a:srgbClr val="000000"/>
                          </a:solidFill>
                          <a:effectLst/>
                          <a:latin typeface="Arial" panose="020B0604020202020204" pitchFamily="34" charset="0"/>
                          <a:ea typeface="Arial" panose="020B0604020202020204" pitchFamily="34" charset="0"/>
                          <a:cs typeface="Arial" panose="020B0604020202020204" pitchFamily="34" charset="0"/>
                        </a:rPr>
                        <a:t>-3, -2, -1, 0, 1, 2, 3</a:t>
                      </a:r>
                      <a:r>
                        <a:rPr lang="en-US" sz="3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3175" marR="0" algn="ctr">
                        <a:lnSpc>
                          <a:spcPct val="107000"/>
                        </a:lnSpc>
                        <a:spcBef>
                          <a:spcPts val="0"/>
                        </a:spcBef>
                        <a:spcAft>
                          <a:spcPts val="0"/>
                        </a:spcAft>
                      </a:pPr>
                      <a:r>
                        <a:rPr lang="en-US" sz="3200" dirty="0">
                          <a:solidFill>
                            <a:srgbClr val="000000"/>
                          </a:solidFill>
                          <a:effectLst/>
                          <a:latin typeface="Arial" panose="020B0604020202020204" pitchFamily="34" charset="0"/>
                          <a:ea typeface="Arial" panose="020B0604020202020204" pitchFamily="34" charset="0"/>
                          <a:cs typeface="Arial" panose="020B0604020202020204" pitchFamily="34" charset="0"/>
                        </a:rPr>
                        <a:t>7</a:t>
                      </a:r>
                      <a:r>
                        <a:rPr lang="en-US" sz="3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7945" marT="184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extLst>
                  <a:ext uri="{0D108BD9-81ED-4DB2-BD59-A6C34878D82A}">
                    <a16:rowId xmlns:a16="http://schemas.microsoft.com/office/drawing/2014/main" val="1400711420"/>
                  </a:ext>
                </a:extLst>
              </a:tr>
            </a:tbl>
          </a:graphicData>
        </a:graphic>
      </p:graphicFrame>
      <p:sp>
        <p:nvSpPr>
          <p:cNvPr id="5" name="Rectangle 1"/>
          <p:cNvSpPr>
            <a:spLocks noChangeArrowheads="1"/>
          </p:cNvSpPr>
          <p:nvPr/>
        </p:nvSpPr>
        <p:spPr bwMode="auto">
          <a:xfrm>
            <a:off x="98474" y="177643"/>
            <a:ext cx="11112017" cy="310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0" rIns="0" bIns="238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Magnetic quantum number (m</a:t>
            </a:r>
            <a:r>
              <a:rPr kumimoji="0" lang="en-US" altLang="en-US" sz="4000" b="1" i="0" u="none" strike="noStrike" cap="none" normalizeH="0" baseline="-25000" dirty="0">
                <a:ln>
                  <a:noFill/>
                </a:ln>
                <a:solidFill>
                  <a:srgbClr val="FF0000"/>
                </a:solidFill>
                <a:effectLst/>
                <a:latin typeface="Times New Roman" panose="02020603050405020304" pitchFamily="18" charset="0"/>
                <a:ea typeface="Script MT" charset="0"/>
                <a:cs typeface="Times New Roman" panose="02020603050405020304" pitchFamily="18" charset="0"/>
              </a:rPr>
              <a:t>l</a:t>
            </a:r>
            <a:r>
              <a:rPr kumimoji="0" lang="en-US" altLang="en-US" sz="4000" b="1" i="0" u="none" strike="noStrike" cap="none" normalizeH="0" baseline="0" dirty="0">
                <a:ln>
                  <a:noFill/>
                </a:ln>
                <a:solidFill>
                  <a:srgbClr val="FF0000"/>
                </a:solidFill>
                <a:effectLst/>
                <a:latin typeface="Times New Roman" panose="02020603050405020304" pitchFamily="18" charset="0"/>
                <a:ea typeface="Script MT" charset="0"/>
                <a:cs typeface="Times New Roman" panose="02020603050405020304" pitchFamily="18" charset="0"/>
              </a:rPr>
              <a:t>)</a:t>
            </a:r>
            <a:r>
              <a:rPr kumimoji="0" lang="en-US" altLang="en-US" sz="40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(m</a:t>
            </a:r>
            <a:r>
              <a:rPr kumimoji="0" lang="en-US" altLang="en-US" sz="2400" b="1" i="0" u="none" strike="noStrike" cap="none" normalizeH="0" baseline="-30000" dirty="0">
                <a:ln>
                  <a:noFill/>
                </a:ln>
                <a:solidFill>
                  <a:srgbClr val="000000"/>
                </a:solidFill>
                <a:effectLst/>
                <a:latin typeface="Times New Roman" panose="02020603050405020304" pitchFamily="18" charset="0"/>
                <a:ea typeface="Script MT" charset="0"/>
                <a:cs typeface="Times New Roman" panose="02020603050405020304" pitchFamily="18" charset="0"/>
              </a:rPr>
              <a:t>l</a:t>
            </a:r>
            <a:r>
              <a:rPr kumimoji="0" lang="en-US" altLang="en-US" sz="2400" b="1" i="0" u="none" strike="noStrike" cap="none" normalizeH="0" baseline="0" dirty="0">
                <a:ln>
                  <a:noFill/>
                </a:ln>
                <a:solidFill>
                  <a:srgbClr val="000000"/>
                </a:solidFill>
                <a:effectLst/>
                <a:latin typeface="Times New Roman" panose="02020603050405020304" pitchFamily="18" charset="0"/>
                <a:ea typeface="Script MT"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is related to the orientation of the orbital in 3-D space.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Possible values:  - </a:t>
            </a:r>
            <a:r>
              <a:rPr kumimoji="0" lang="en-US" altLang="en-US" sz="2400" b="1" i="0" u="none" strike="noStrike" cap="none" normalizeH="0" baseline="0" dirty="0">
                <a:ln>
                  <a:noFill/>
                </a:ln>
                <a:solidFill>
                  <a:srgbClr val="000000"/>
                </a:solidFill>
                <a:effectLst/>
                <a:latin typeface="Times New Roman" panose="02020603050405020304" pitchFamily="18" charset="0"/>
                <a:ea typeface="Script MT" charset="0"/>
                <a:cs typeface="Times New Roman" panose="02020603050405020304" pitchFamily="18" charset="0"/>
              </a:rPr>
              <a:t>l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to</a:t>
            </a:r>
            <a:r>
              <a:rPr kumimoji="0" lang="en-US" altLang="en-US" sz="2400" b="1" i="0" u="none" strike="noStrike" cap="none" normalizeH="0" baseline="0" dirty="0">
                <a:ln>
                  <a:noFill/>
                </a:ln>
                <a:solidFill>
                  <a:srgbClr val="000000"/>
                </a:solidFill>
                <a:effectLst/>
                <a:latin typeface="Times New Roman" panose="02020603050405020304" pitchFamily="18" charset="0"/>
                <a:ea typeface="Script MT" charset="0"/>
                <a:cs typeface="Times New Roman" panose="02020603050405020304" pitchFamily="18" charset="0"/>
              </a:rPr>
              <a:t>  + l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Consider the p orbital…it has an</a:t>
            </a:r>
            <a:r>
              <a:rPr kumimoji="0" lang="en-US" altLang="en-US" sz="2400" b="1" i="0" u="none" strike="noStrike" cap="none" normalizeH="0" baseline="0" dirty="0">
                <a:ln>
                  <a:noFill/>
                </a:ln>
                <a:solidFill>
                  <a:srgbClr val="000000"/>
                </a:solidFill>
                <a:effectLst/>
                <a:latin typeface="Times New Roman" panose="02020603050405020304" pitchFamily="18" charset="0"/>
                <a:ea typeface="Script MT" charset="0"/>
                <a:cs typeface="Times New Roman" panose="02020603050405020304" pitchFamily="18" charset="0"/>
              </a:rPr>
              <a:t> l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value of 1 and thus the possible</a:t>
            </a:r>
            <a:r>
              <a:rPr kumimoji="0" lang="en-US" altLang="en-US" sz="2400" b="1" i="0" u="none" strike="noStrike" cap="none" normalizeH="0" baseline="0" dirty="0">
                <a:ln>
                  <a:noFill/>
                </a:ln>
                <a:solidFill>
                  <a:srgbClr val="000000"/>
                </a:solidFill>
                <a:effectLst/>
                <a:latin typeface="Times New Roman" panose="02020603050405020304" pitchFamily="18" charset="0"/>
                <a:ea typeface="Script MT"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m</a:t>
            </a:r>
            <a:r>
              <a:rPr kumimoji="0" lang="en-US" altLang="en-US" sz="2400" b="1" i="0" u="none" strike="noStrike" cap="none" normalizeH="0" baseline="-30000" dirty="0">
                <a:ln>
                  <a:noFill/>
                </a:ln>
                <a:solidFill>
                  <a:srgbClr val="000000"/>
                </a:solidFill>
                <a:effectLst/>
                <a:latin typeface="Times New Roman" panose="02020603050405020304" pitchFamily="18" charset="0"/>
                <a:ea typeface="Script MT" charset="0"/>
                <a:cs typeface="Times New Roman" panose="02020603050405020304" pitchFamily="18" charset="0"/>
              </a:rPr>
              <a:t>l</a:t>
            </a:r>
            <a:r>
              <a:rPr kumimoji="0" lang="en-US" altLang="en-US" sz="2400" b="1" i="0" u="none" strike="noStrike" cap="none" normalizeH="0" baseline="0" dirty="0">
                <a:ln>
                  <a:noFill/>
                </a:ln>
                <a:solidFill>
                  <a:srgbClr val="000000"/>
                </a:solidFill>
                <a:effectLst/>
                <a:latin typeface="Times New Roman" panose="02020603050405020304" pitchFamily="18" charset="0"/>
                <a:ea typeface="Script MT"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values are -1, 0, +1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These 3 m</a:t>
            </a:r>
            <a:r>
              <a:rPr kumimoji="0" lang="en-US" altLang="en-US" sz="2400" b="1" i="0" u="none" strike="noStrike" cap="none" normalizeH="0" baseline="-30000" dirty="0">
                <a:ln>
                  <a:noFill/>
                </a:ln>
                <a:solidFill>
                  <a:srgbClr val="000000"/>
                </a:solidFill>
                <a:effectLst/>
                <a:latin typeface="Times New Roman" panose="02020603050405020304" pitchFamily="18" charset="0"/>
                <a:ea typeface="Script MT" charset="0"/>
                <a:cs typeface="Times New Roman" panose="02020603050405020304" pitchFamily="18" charset="0"/>
              </a:rPr>
              <a:t>l</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values correspond to the 3 possible orientations of the p orbital.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60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8087"/>
          </a:xfrm>
        </p:spPr>
        <p:txBody>
          <a:bodyPr>
            <a:noAutofit/>
          </a:bodyPr>
          <a:lstStyle/>
          <a:p>
            <a:pPr marL="0" marR="0" indent="-6350">
              <a:lnSpc>
                <a:spcPct val="103000"/>
              </a:lnSpc>
              <a:spcBef>
                <a:spcPts val="0"/>
              </a:spcBef>
              <a:spcAft>
                <a:spcPts val="3105"/>
              </a:spcAft>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Spin Quantum Number ( S ) </a:t>
            </a:r>
            <a:b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9151" y="872196"/>
            <a:ext cx="11690252" cy="5697415"/>
          </a:xfrm>
        </p:spPr>
        <p:txBody>
          <a:bodyPr>
            <a:normAutofit/>
          </a:bodyPr>
          <a:lstStyle/>
          <a:p>
            <a:pPr marL="342900" lvl="0" indent="-342900" fontAlgn="base">
              <a:lnSpc>
                <a:spcPct val="102000"/>
              </a:lnSpc>
              <a:spcBef>
                <a:spcPts val="0"/>
              </a:spcBef>
              <a:spcAft>
                <a:spcPts val="130"/>
              </a:spcAft>
              <a:buClr>
                <a:srgbClr val="000000"/>
              </a:buClr>
              <a:buSzPts val="18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Spin quantum  number effects: </a:t>
            </a:r>
          </a:p>
          <a:p>
            <a:pPr marL="0" lvl="0" indent="0" fontAlgn="base">
              <a:lnSpc>
                <a:spcPct val="102000"/>
              </a:lnSpc>
              <a:spcBef>
                <a:spcPts val="0"/>
              </a:spcBef>
              <a:spcAft>
                <a:spcPts val="130"/>
              </a:spcAft>
              <a:buClr>
                <a:srgbClr val="000000"/>
              </a:buClr>
              <a:buSzPts val="1800"/>
              <a:buNone/>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lvl="0" indent="-342900" fontAlgn="base">
              <a:lnSpc>
                <a:spcPct val="102000"/>
              </a:lnSpc>
              <a:spcBef>
                <a:spcPts val="0"/>
              </a:spcBef>
              <a:spcAft>
                <a:spcPts val="130"/>
              </a:spcAft>
              <a:buClr>
                <a:srgbClr val="000000"/>
              </a:buClr>
              <a:buSzPts val="1800"/>
              <a:buFont typeface="Wingdings" panose="05000000000000000000" pitchFamily="2" charset="2"/>
              <a:buChar char=""/>
            </a:pPr>
            <a:r>
              <a:rPr lang="en-US"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Every orbital can hold up to two electrons. </a:t>
            </a:r>
          </a:p>
          <a:p>
            <a:pPr marL="342900" lvl="0" indent="-342900" fontAlgn="base">
              <a:lnSpc>
                <a:spcPct val="102000"/>
              </a:lnSpc>
              <a:spcBef>
                <a:spcPts val="0"/>
              </a:spcBef>
              <a:spcAft>
                <a:spcPts val="130"/>
              </a:spcAft>
              <a:buClr>
                <a:srgbClr val="000000"/>
              </a:buClr>
              <a:buSzPts val="1800"/>
              <a:buFont typeface="Wingdings" panose="05000000000000000000" pitchFamily="2" charset="2"/>
              <a:buChar char=""/>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215"/>
              </a:spcAft>
              <a:buClr>
                <a:srgbClr val="000000"/>
              </a:buClr>
              <a:buSzPts val="1800"/>
              <a:buFont typeface="Wingdings" panose="05000000000000000000" pitchFamily="2" charset="2"/>
              <a:buChar char=""/>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Consequence of the Pauli Exclusion Principle.</a:t>
            </a:r>
          </a:p>
          <a:p>
            <a:pPr marL="0" marR="0" lvl="0" indent="0" fontAlgn="base">
              <a:lnSpc>
                <a:spcPct val="107000"/>
              </a:lnSpc>
              <a:spcBef>
                <a:spcPts val="0"/>
              </a:spcBef>
              <a:spcAft>
                <a:spcPts val="215"/>
              </a:spcAft>
              <a:buClr>
                <a:srgbClr val="000000"/>
              </a:buClr>
              <a:buSzPts val="1800"/>
              <a:buNone/>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u="none" strike="noStrike" dirty="0">
              <a:solidFill>
                <a:srgbClr val="000000"/>
              </a:solidFill>
              <a:effectLst/>
              <a:uFill>
                <a:solidFill>
                  <a:srgbClr val="000000"/>
                </a:solidFill>
              </a:uFill>
              <a:latin typeface="Times New Roman" panose="02020603050405020304" pitchFamily="18" charset="0"/>
              <a:ea typeface="Wingdings" panose="05000000000000000000" pitchFamily="2" charset="2"/>
              <a:cs typeface="Times New Roman" panose="02020603050405020304" pitchFamily="18" charset="0"/>
            </a:endParaRPr>
          </a:p>
          <a:p>
            <a:pPr marL="0" marR="708025" lvl="0" indent="0" fontAlgn="base">
              <a:lnSpc>
                <a:spcPct val="107000"/>
              </a:lnSpc>
              <a:spcBef>
                <a:spcPts val="0"/>
              </a:spcBef>
              <a:buClr>
                <a:srgbClr val="000000"/>
              </a:buClr>
              <a:buSzPts val="1500"/>
              <a:buNone/>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The two electrons are designated as having one spin up          and one spin down</a:t>
            </a:r>
          </a:p>
          <a:p>
            <a:pPr marL="0" marR="708025" lvl="0" indent="0" fontAlgn="base">
              <a:lnSpc>
                <a:spcPct val="107000"/>
              </a:lnSpc>
              <a:spcBef>
                <a:spcPts val="0"/>
              </a:spcBef>
              <a:buClr>
                <a:srgbClr val="000000"/>
              </a:buClr>
              <a:buSzPts val="1500"/>
              <a:buNone/>
            </a:pPr>
            <a:r>
              <a:rPr lang="en-US" sz="2400" dirty="0">
                <a:solidFill>
                  <a:srgbClr val="000000"/>
                </a:solidFill>
                <a:uFill>
                  <a:solidFill>
                    <a:srgbClr val="000000"/>
                  </a:solidFill>
                </a:uFill>
                <a:latin typeface="Times New Roman" panose="02020603050405020304" pitchFamily="18" charset="0"/>
                <a:ea typeface="Wingdings" panose="05000000000000000000" pitchFamily="2" charset="2"/>
                <a:cs typeface="Times New Roman" panose="02020603050405020304" pitchFamily="18" charset="0"/>
              </a:rPr>
              <a:t>        </a:t>
            </a:r>
            <a:r>
              <a:rPr lang="en-US" sz="2400" u="none" strike="noStrike" dirty="0">
                <a:solidFill>
                  <a:srgbClr val="000000"/>
                </a:solidFill>
                <a:effectLst/>
                <a:uFill>
                  <a:solidFill>
                    <a:srgbClr val="000000"/>
                  </a:solidFill>
                </a:uFill>
                <a:latin typeface="Times New Roman" panose="02020603050405020304" pitchFamily="18" charset="0"/>
                <a:ea typeface="Segoe UI Symbol" panose="020B0502040204020203" pitchFamily="34" charset="0"/>
                <a:cs typeface="Times New Roman" panose="02020603050405020304" pitchFamily="18" charset="0"/>
              </a:rPr>
              <a:t>  </a:t>
            </a: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p>
          <a:p>
            <a:pPr marL="342900" marR="125095" lvl="0" indent="-342900" algn="just" fontAlgn="base">
              <a:lnSpc>
                <a:spcPct val="102000"/>
              </a:lnSpc>
              <a:spcBef>
                <a:spcPts val="0"/>
              </a:spcBef>
              <a:spcAft>
                <a:spcPts val="130"/>
              </a:spcAft>
              <a:buClr>
                <a:srgbClr val="000000"/>
              </a:buClr>
              <a:buSzPts val="18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Spin describes the direction of the electron’s magnetic fields.</a:t>
            </a:r>
          </a:p>
          <a:p>
            <a:pPr marL="0" marR="125095" lvl="0" indent="0" algn="just" fontAlgn="base">
              <a:lnSpc>
                <a:spcPct val="102000"/>
              </a:lnSpc>
              <a:spcBef>
                <a:spcPts val="0"/>
              </a:spcBef>
              <a:spcAft>
                <a:spcPts val="130"/>
              </a:spcAft>
              <a:buClr>
                <a:srgbClr val="000000"/>
              </a:buClr>
              <a:buSzPts val="180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u="none" strike="noStrike" dirty="0">
              <a:solidFill>
                <a:srgbClr val="000000"/>
              </a:solidFill>
              <a:effectLst/>
              <a:uFill>
                <a:solidFill>
                  <a:srgbClr val="000000"/>
                </a:solidFill>
              </a:uFill>
              <a:latin typeface="Times New Roman" panose="02020603050405020304" pitchFamily="18" charset="0"/>
              <a:ea typeface="Wingdings" panose="05000000000000000000" pitchFamily="2" charset="2"/>
              <a:cs typeface="Times New Roman" panose="02020603050405020304" pitchFamily="18" charset="0"/>
            </a:endParaRPr>
          </a:p>
          <a:p>
            <a:pPr marL="342900" marR="125095" lvl="0" indent="-342900" algn="just" fontAlgn="base">
              <a:lnSpc>
                <a:spcPct val="102000"/>
              </a:lnSpc>
              <a:spcBef>
                <a:spcPts val="0"/>
              </a:spcBef>
              <a:spcAft>
                <a:spcPts val="130"/>
              </a:spcAft>
              <a:buClr>
                <a:srgbClr val="000000"/>
              </a:buClr>
              <a:buSzPts val="18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Possible values:  (+1/2) and (-1/2) .</a:t>
            </a:r>
            <a:endParaRPr lang="en-US" sz="2400" u="none" strike="noStrike" dirty="0">
              <a:solidFill>
                <a:srgbClr val="000000"/>
              </a:solidFill>
              <a:effectLst/>
              <a:uFill>
                <a:solidFill>
                  <a:srgbClr val="000000"/>
                </a:solidFill>
              </a:uFill>
              <a:latin typeface="Times New Roman" panose="02020603050405020304" pitchFamily="18" charset="0"/>
              <a:ea typeface="Wingdings" panose="05000000000000000000" pitchFamily="2" charset="2"/>
              <a:cs typeface="Times New Roman" panose="02020603050405020304" pitchFamily="18" charset="0"/>
            </a:endParaRPr>
          </a:p>
          <a:p>
            <a:pPr marL="509905" marR="0" indent="0">
              <a:lnSpc>
                <a:spcPct val="107000"/>
              </a:lnSpc>
              <a:spcBef>
                <a:spcPts val="0"/>
              </a:spcBef>
              <a:spcAft>
                <a:spcPts val="0"/>
              </a:spcAft>
              <a:buNone/>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7484012" y="3123021"/>
            <a:ext cx="548641" cy="689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7758332" y="3196864"/>
            <a:ext cx="14067" cy="5345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75034" y="3119492"/>
            <a:ext cx="548641" cy="689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0944665" y="3196864"/>
            <a:ext cx="0" cy="5134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35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 y="-196947"/>
            <a:ext cx="12192000" cy="7455876"/>
          </a:xfrm>
          <a:prstGeom prst="rect">
            <a:avLst/>
          </a:prstGeom>
        </p:spPr>
      </p:pic>
    </p:spTree>
    <p:extLst>
      <p:ext uri="{BB962C8B-B14F-4D97-AF65-F5344CB8AC3E}">
        <p14:creationId xmlns:p14="http://schemas.microsoft.com/office/powerpoint/2010/main" val="352469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952"/>
          </a:xfrm>
        </p:spPr>
        <p:txBody>
          <a:bodyPr>
            <a:normAutofit fontScale="90000"/>
          </a:bodyPr>
          <a:lstStyle/>
          <a:p>
            <a:pPr marL="6350" marR="0" indent="-6350">
              <a:lnSpc>
                <a:spcPct val="107000"/>
              </a:lnSpc>
              <a:spcBef>
                <a:spcPts val="0"/>
              </a:spcBef>
              <a:spcAft>
                <a:spcPts val="197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Atomic Orbitals </a:t>
            </a:r>
            <a:br>
              <a:rPr lang="en-US" b="1" dirty="0">
                <a:solidFill>
                  <a:srgbClr val="4E5B6F"/>
                </a:solidFill>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5083" y="1055078"/>
            <a:ext cx="11760591" cy="5570805"/>
          </a:xfrm>
        </p:spPr>
        <p:txBody>
          <a:bodyPr>
            <a:normAutofit/>
          </a:bodyPr>
          <a:lstStyle/>
          <a:p>
            <a:pPr marL="342900" lvl="0" indent="-342900" algn="just" fontAlgn="base">
              <a:lnSpc>
                <a:spcPct val="93000"/>
              </a:lnSpc>
              <a:spcBef>
                <a:spcPts val="0"/>
              </a:spcBef>
              <a:spcAft>
                <a:spcPts val="79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Atomic orbitals are regions of space where the probability of finding an electron about an atom is highest.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12000"/>
              </a:lnSpc>
              <a:spcBef>
                <a:spcPts val="0"/>
              </a:spcBef>
              <a:spcAft>
                <a:spcPts val="345"/>
              </a:spcAft>
              <a:buClr>
                <a:srgbClr val="FEB80A"/>
              </a:buClr>
              <a:buSzPts val="2450"/>
              <a:buFont typeface="Wingdings" panose="05000000000000000000" pitchFamily="2" charset="2"/>
              <a:buChar char=""/>
            </a:pP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s</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orbital properties: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69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There is one s orbital per n level.</a:t>
            </a:r>
            <a:r>
              <a:rPr lang="en-US" sz="2400" b="1"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13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MT Extra" panose="05050102010205020202" pitchFamily="18" charset="2"/>
                <a:cs typeface="Times New Roman" panose="02020603050405020304" pitchFamily="18" charset="0"/>
              </a:rPr>
              <a:t> l</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 0  	 1 value of m</a:t>
            </a:r>
            <a:r>
              <a:rPr lang="en-US" sz="2400" baseline="-25000" dirty="0">
                <a:solidFill>
                  <a:srgbClr val="000000"/>
                </a:solidFill>
                <a:uFill>
                  <a:solidFill>
                    <a:srgbClr val="000000"/>
                  </a:solidFill>
                </a:uFill>
                <a:latin typeface="Times New Roman" panose="02020603050405020304" pitchFamily="18" charset="0"/>
                <a:ea typeface="MT Extra" panose="05050102010205020202" pitchFamily="18" charset="2"/>
                <a:cs typeface="Times New Roman" panose="02020603050405020304" pitchFamily="18" charset="0"/>
              </a:rPr>
              <a:t>l</a:t>
            </a:r>
            <a:endParaRPr lang="en-US" sz="2400" b="1" dirty="0">
              <a:solidFill>
                <a:srgbClr val="4E5B6F"/>
              </a:solidFill>
              <a:latin typeface="Times New Roman" panose="02020603050405020304" pitchFamily="18" charset="0"/>
              <a:ea typeface="MT Extra" panose="05050102010205020202" pitchFamily="18" charset="2"/>
              <a:cs typeface="Times New Roman" panose="02020603050405020304" pitchFamily="18" charset="0"/>
            </a:endParaRPr>
          </a:p>
          <a:p>
            <a:pPr marL="342900" marR="0" lvl="0" indent="-342900" algn="just" fontAlgn="base">
              <a:lnSpc>
                <a:spcPct val="102000"/>
              </a:lnSpc>
              <a:spcBef>
                <a:spcPts val="0"/>
              </a:spcBef>
              <a:spcAft>
                <a:spcPts val="130"/>
              </a:spcAft>
              <a:buClr>
                <a:srgbClr val="FEB80A"/>
              </a:buClr>
              <a:buSzPts val="2450"/>
              <a:buFont typeface="Wingdings" panose="05000000000000000000" pitchFamily="2" charset="2"/>
              <a:buChar char=""/>
            </a:pPr>
            <a:endParaRPr lang="en-US" sz="2400" b="1"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endParaRPr>
          </a:p>
          <a:p>
            <a:pPr marL="342900" marR="0" lvl="0" indent="-342900" algn="just" fontAlgn="base">
              <a:lnSpc>
                <a:spcPct val="102000"/>
              </a:lnSpc>
              <a:spcBef>
                <a:spcPts val="0"/>
              </a:spcBef>
              <a:spcAft>
                <a:spcPts val="130"/>
              </a:spcAft>
              <a:buClr>
                <a:srgbClr val="FEB80A"/>
              </a:buClr>
              <a:buSzPts val="2450"/>
              <a:buFont typeface="Wingdings" panose="05000000000000000000" pitchFamily="2" charset="2"/>
              <a:buChar char=""/>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r>
              <a:rPr lang="en-US" sz="36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s orbitals are spherically symmetric.</a:t>
            </a:r>
          </a:p>
          <a:p>
            <a:pPr marL="342900" marR="0" lvl="0" indent="-342900" algn="just" fontAlgn="base">
              <a:lnSpc>
                <a:spcPct val="102000"/>
              </a:lnSpc>
              <a:spcBef>
                <a:spcPts val="0"/>
              </a:spcBef>
              <a:spcAft>
                <a:spcPts val="130"/>
              </a:spcAft>
              <a:buClr>
                <a:srgbClr val="FEB80A"/>
              </a:buClr>
              <a:buSzPts val="2450"/>
              <a:buFont typeface="Wingdings" panose="05000000000000000000" pitchFamily="2" charset="2"/>
              <a:buChar char=""/>
            </a:pPr>
            <a:endPar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algn="just" fontAlgn="base">
              <a:lnSpc>
                <a:spcPct val="102000"/>
              </a:lnSpc>
              <a:spcBef>
                <a:spcPts val="0"/>
              </a:spcBef>
              <a:spcAft>
                <a:spcPts val="130"/>
              </a:spcAft>
              <a:buClr>
                <a:srgbClr val="FEB80A"/>
              </a:buClr>
              <a:buSzPts val="2450"/>
              <a:buNone/>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dirty="0">
                <a:solidFill>
                  <a:srgbClr val="002060"/>
                </a:solidFill>
                <a:latin typeface="Times New Roman" panose="02020603050405020304" pitchFamily="18" charset="0"/>
                <a:cs typeface="Times New Roman" panose="02020603050405020304" pitchFamily="18" charset="0"/>
              </a:rPr>
              <a:t>                                     </a:t>
            </a:r>
          </a:p>
          <a:p>
            <a:endParaRPr lang="en-US" sz="24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400" dirty="0">
                <a:solidFill>
                  <a:srgbClr val="002060"/>
                </a:solidFill>
                <a:latin typeface="Times New Roman" panose="02020603050405020304" pitchFamily="18" charset="0"/>
                <a:cs typeface="Times New Roman" panose="02020603050405020304" pitchFamily="18" charset="0"/>
              </a:rPr>
              <a:t>                                                                                                            Figure 2 s orbital</a:t>
            </a:r>
          </a:p>
        </p:txBody>
      </p:sp>
      <p:pic>
        <p:nvPicPr>
          <p:cNvPr id="4" name="Picture 3"/>
          <p:cNvPicPr/>
          <p:nvPr/>
        </p:nvPicPr>
        <p:blipFill>
          <a:blip r:embed="rId2"/>
          <a:stretch>
            <a:fillRect/>
          </a:stretch>
        </p:blipFill>
        <p:spPr>
          <a:xfrm>
            <a:off x="7861300" y="2124221"/>
            <a:ext cx="3492500" cy="3657600"/>
          </a:xfrm>
          <a:prstGeom prst="rect">
            <a:avLst/>
          </a:prstGeom>
        </p:spPr>
      </p:pic>
    </p:spTree>
    <p:extLst>
      <p:ext uri="{BB962C8B-B14F-4D97-AF65-F5344CB8AC3E}">
        <p14:creationId xmlns:p14="http://schemas.microsoft.com/office/powerpoint/2010/main" val="235704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5481712" y="2996418"/>
            <a:ext cx="6710288" cy="3615398"/>
          </a:xfrm>
          <a:prstGeom prst="rect">
            <a:avLst/>
          </a:prstGeom>
        </p:spPr>
      </p:pic>
      <p:sp>
        <p:nvSpPr>
          <p:cNvPr id="5" name="Rectangle 4"/>
          <p:cNvSpPr/>
          <p:nvPr/>
        </p:nvSpPr>
        <p:spPr>
          <a:xfrm>
            <a:off x="1852246" y="490744"/>
            <a:ext cx="8796996" cy="3070071"/>
          </a:xfrm>
          <a:prstGeom prst="rect">
            <a:avLst/>
          </a:prstGeom>
        </p:spPr>
        <p:txBody>
          <a:bodyPr wrap="square">
            <a:spAutoFit/>
          </a:bodyPr>
          <a:lstStyle/>
          <a:p>
            <a:pPr marL="77470" marR="0" indent="0">
              <a:lnSpc>
                <a:spcPct val="107000"/>
              </a:lnSpc>
              <a:spcBef>
                <a:spcPts val="0"/>
              </a:spcBef>
              <a:spcAft>
                <a:spcPts val="10"/>
              </a:spcAft>
            </a:pPr>
            <a:r>
              <a:rPr lang="en-US" sz="4000" b="1" dirty="0">
                <a:solidFill>
                  <a:srgbClr val="000000"/>
                </a:solidFill>
                <a:effectLst/>
                <a:latin typeface="Calibri" panose="020F0502020204030204" pitchFamily="34" charset="0"/>
                <a:ea typeface="Calibri" panose="020F0502020204030204" pitchFamily="34" charset="0"/>
              </a:rPr>
              <a:t>Orbitals: Shapes and Sizes </a:t>
            </a:r>
            <a:endParaRPr lang="en-US" sz="4000" b="1" dirty="0">
              <a:solidFill>
                <a:srgbClr val="4E5B6F"/>
              </a:solidFill>
              <a:effectLst/>
              <a:latin typeface="Calibri" panose="020F0502020204030204" pitchFamily="34" charset="0"/>
              <a:ea typeface="Calibri" panose="020F0502020204030204" pitchFamily="34" charset="0"/>
            </a:endParaRPr>
          </a:p>
          <a:p>
            <a:pPr marL="440055" marR="198120" indent="-280670">
              <a:lnSpc>
                <a:spcPct val="97000"/>
              </a:lnSpc>
              <a:spcBef>
                <a:spcPts val="0"/>
              </a:spcBef>
              <a:spcAft>
                <a:spcPts val="530"/>
              </a:spcAft>
            </a:pPr>
            <a:r>
              <a:rPr lang="en-US" sz="2200" u="sng" dirty="0">
                <a:solidFill>
                  <a:srgbClr val="000000"/>
                </a:solidFill>
                <a:effectLst/>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s orbitals</a:t>
            </a:r>
            <a:r>
              <a:rPr lang="en-US" sz="2200" dirty="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are spherical in shape and get increasingly larger with every principal energy level. </a:t>
            </a:r>
          </a:p>
          <a:p>
            <a:pPr marL="440055" marR="198120" indent="-280670">
              <a:lnSpc>
                <a:spcPct val="97000"/>
              </a:lnSpc>
              <a:spcBef>
                <a:spcPts val="0"/>
              </a:spcBef>
              <a:spcAft>
                <a:spcPts val="530"/>
              </a:spcAft>
            </a:pPr>
            <a:r>
              <a:rPr lang="en-US"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As principal energy level number increases, so does the probability of finding an electron further from the nucleus.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40055" marR="198120" indent="-280670">
              <a:lnSpc>
                <a:spcPct val="97000"/>
              </a:lnSpc>
              <a:spcBef>
                <a:spcPts val="0"/>
              </a:spcBef>
              <a:spcAft>
                <a:spcPts val="530"/>
              </a:spcAft>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8910" marR="0">
              <a:lnSpc>
                <a:spcPct val="107000"/>
              </a:lnSpc>
              <a:spcBef>
                <a:spcPts val="0"/>
              </a:spcBef>
              <a:spcAft>
                <a:spcPts val="0"/>
              </a:spcAft>
            </a:pPr>
            <a:r>
              <a:rPr lang="en-US"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0" y="3829236"/>
            <a:ext cx="5233182" cy="1289007"/>
          </a:xfrm>
          <a:prstGeom prst="rect">
            <a:avLst/>
          </a:prstGeom>
        </p:spPr>
        <p:txBody>
          <a:bodyPr wrap="square">
            <a:spAutoFit/>
          </a:bodyPr>
          <a:lstStyle/>
          <a:p>
            <a:pPr marL="424180" marR="0" indent="0">
              <a:lnSpc>
                <a:spcPct val="108000"/>
              </a:lnSpc>
              <a:spcBef>
                <a:spcPts val="0"/>
              </a:spcBef>
              <a:spcAft>
                <a:spcPts val="15"/>
              </a:spcAft>
              <a:buNone/>
            </a:pPr>
            <a:r>
              <a:rPr lang="en-US" sz="24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Figure 3: The relative sizes of the </a:t>
            </a:r>
          </a:p>
          <a:p>
            <a:pPr marL="424180" marR="0" indent="0">
              <a:lnSpc>
                <a:spcPct val="108000"/>
              </a:lnSpc>
              <a:spcBef>
                <a:spcPts val="0"/>
              </a:spcBef>
              <a:spcAft>
                <a:spcPts val="15"/>
              </a:spcAft>
              <a:buNone/>
            </a:pPr>
            <a:r>
              <a:rPr lang="en-US" sz="24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spherical 1</a:t>
            </a:r>
            <a:r>
              <a:rPr lang="en-US" sz="2400" b="1" i="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s</a:t>
            </a:r>
            <a:r>
              <a:rPr lang="en-US" sz="24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 2</a:t>
            </a:r>
            <a:r>
              <a:rPr lang="en-US" sz="2400" b="1" i="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s</a:t>
            </a:r>
            <a:r>
              <a:rPr lang="en-US" sz="24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 and 3</a:t>
            </a:r>
            <a:r>
              <a:rPr lang="en-US" sz="2400" b="1" i="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s</a:t>
            </a:r>
            <a:r>
              <a:rPr lang="en-US" sz="24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 orbitals of hydrogen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63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46" y="-239785"/>
            <a:ext cx="10515600" cy="1325563"/>
          </a:xfrm>
        </p:spPr>
        <p:txBody>
          <a:bodyPr>
            <a:normAutofit/>
          </a:bodyPr>
          <a:lstStyle/>
          <a:p>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Atomic Orbitals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5760" y="1322363"/>
            <a:ext cx="11507372" cy="5289452"/>
          </a:xfrm>
        </p:spPr>
        <p:txBody>
          <a:bodyPr>
            <a:normAutofit/>
          </a:bodyPr>
          <a:lstStyle/>
          <a:p>
            <a:pPr marL="251460" marR="0" indent="-6350" algn="just">
              <a:lnSpc>
                <a:spcPct val="102000"/>
              </a:lnSpc>
              <a:spcBef>
                <a:spcPts val="0"/>
              </a:spcBef>
              <a:spcAft>
                <a:spcPts val="390"/>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Principal energy level 2 has 2 sublevels, </a:t>
            </a:r>
            <a:r>
              <a:rPr lang="en-US" sz="36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and </a:t>
            </a:r>
            <a:r>
              <a:rPr lang="en-US" sz="36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510" marR="0" indent="0">
              <a:lnSpc>
                <a:spcPct val="107000"/>
              </a:lnSpc>
              <a:spcBef>
                <a:spcPts val="0"/>
              </a:spcBef>
              <a:spcAft>
                <a:spcPts val="275"/>
              </a:spcAft>
              <a:buNone/>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 orbitals</a:t>
            </a:r>
            <a:r>
              <a:rPr lang="en-US" sz="36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are dumbbell shaped and, based on probability calculations, have three different orientations.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stretch>
            <a:fillRect/>
          </a:stretch>
        </p:blipFill>
        <p:spPr>
          <a:xfrm>
            <a:off x="1275373" y="3540320"/>
            <a:ext cx="8262620" cy="3071495"/>
          </a:xfrm>
          <a:prstGeom prst="rect">
            <a:avLst/>
          </a:prstGeom>
        </p:spPr>
      </p:pic>
    </p:spTree>
    <p:extLst>
      <p:ext uri="{BB962C8B-B14F-4D97-AF65-F5344CB8AC3E}">
        <p14:creationId xmlns:p14="http://schemas.microsoft.com/office/powerpoint/2010/main" val="321188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798683"/>
            <a:ext cx="11507372" cy="5025341"/>
          </a:xfrm>
        </p:spPr>
        <p:txBody>
          <a:bodyPr>
            <a:normAutofit lnSpcReduction="10000"/>
          </a:bodyPr>
          <a:lstStyle/>
          <a:p>
            <a:pPr marL="6985" marR="92075" indent="-6350" algn="just">
              <a:lnSpc>
                <a:spcPct val="102000"/>
              </a:lnSpc>
              <a:spcBef>
                <a:spcPts val="0"/>
              </a:spcBef>
              <a:spcAft>
                <a:spcPts val="130"/>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The 3p, 4p, 5p…orbitals have the same shape, but are larger and further away from the nucleus.  Same trend as s orbitals.</a:t>
            </a:r>
          </a:p>
          <a:p>
            <a:pPr marL="635" marR="92075" indent="0" algn="just">
              <a:lnSpc>
                <a:spcPct val="102000"/>
              </a:lnSpc>
              <a:spcBef>
                <a:spcPts val="0"/>
              </a:spcBef>
              <a:spcAft>
                <a:spcPts val="130"/>
              </a:spcAft>
              <a:buNone/>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b="1" dirty="0">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fontAlgn="base">
              <a:lnSpc>
                <a:spcPct val="102000"/>
              </a:lnSpc>
              <a:spcBef>
                <a:spcPts val="0"/>
              </a:spcBef>
              <a:spcAft>
                <a:spcPts val="130"/>
              </a:spcAft>
              <a:buClr>
                <a:srgbClr val="FEB80A"/>
              </a:buClr>
              <a:buSzPts val="2300"/>
              <a:buNone/>
            </a:pP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 orbital properties: </a:t>
            </a:r>
          </a:p>
          <a:p>
            <a:pPr marL="0" marR="0" lvl="0" indent="0" fontAlgn="base">
              <a:lnSpc>
                <a:spcPct val="102000"/>
              </a:lnSpc>
              <a:spcBef>
                <a:spcPts val="0"/>
              </a:spcBef>
              <a:spcAft>
                <a:spcPts val="130"/>
              </a:spcAft>
              <a:buClr>
                <a:srgbClr val="FEB80A"/>
              </a:buClr>
              <a:buSzPts val="2300"/>
              <a:buNone/>
            </a:pPr>
            <a:endParaRPr lang="en-US" sz="3600" u="none" strike="noStrike" dirty="0">
              <a:solidFill>
                <a:srgbClr val="0070C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7000"/>
              </a:lnSpc>
              <a:spcBef>
                <a:spcPts val="0"/>
              </a:spcBef>
              <a:spcAft>
                <a:spcPts val="750"/>
              </a:spcAft>
              <a:buClr>
                <a:srgbClr val="FEB80A"/>
              </a:buClr>
              <a:buSzPts val="2300"/>
              <a:buFont typeface="Wingdings" panose="05000000000000000000" pitchFamily="2" charset="2"/>
              <a:buChar char=""/>
            </a:pPr>
            <a:r>
              <a:rPr lang="en-US" sz="2400" u="sng"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first p orbitals appear in the n = 2 shell. </a:t>
            </a:r>
            <a:endParaRPr lang="en-US" sz="2400" u="sng"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2000"/>
              </a:lnSpc>
              <a:spcBef>
                <a:spcPts val="0"/>
              </a:spcBef>
              <a:spcAft>
                <a:spcPts val="130"/>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 orbitals are peanut or dumbbell shaped volumes.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4000"/>
              </a:lnSpc>
              <a:spcBef>
                <a:spcPts val="0"/>
              </a:spcBef>
              <a:spcAft>
                <a:spcPts val="830"/>
              </a:spcAft>
              <a:buClr>
                <a:srgbClr val="FEB80A"/>
              </a:buClr>
              <a:buSzPts val="2300"/>
              <a:buFont typeface="Wingdings" panose="05000000000000000000" pitchFamily="2" charset="2"/>
              <a:buChar char=""/>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They are directed along the axis of a Cartesian coordinate system.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2000"/>
              </a:lnSpc>
              <a:spcBef>
                <a:spcPts val="0"/>
              </a:spcBef>
              <a:spcAft>
                <a:spcPts val="130"/>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There are 3 p orbitals per n level.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4000"/>
              </a:lnSpc>
              <a:spcBef>
                <a:spcPts val="0"/>
              </a:spcBef>
              <a:spcAft>
                <a:spcPts val="710"/>
              </a:spcAft>
              <a:buClr>
                <a:srgbClr val="FEB80A"/>
              </a:buClr>
              <a:buSzPts val="2300"/>
              <a:buFont typeface="Wingdings" panose="05000000000000000000" pitchFamily="2" charset="2"/>
              <a:buChar char=""/>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three orbitals are named p</a:t>
            </a:r>
            <a:r>
              <a:rPr lang="en-US" sz="2400" u="none" strike="noStrike" baseline="-25000"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x</a:t>
            </a: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p</a:t>
            </a:r>
            <a:r>
              <a:rPr lang="en-US" sz="2400" u="none" strike="noStrike" baseline="-25000"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y</a:t>
            </a: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p</a:t>
            </a:r>
            <a:r>
              <a:rPr lang="en-US" sz="2400" u="none" strike="noStrike" baseline="-25000"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z</a:t>
            </a: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t>
            </a:r>
            <a:r>
              <a:rPr lang="en-US" sz="2400" u="none" strike="noStrike" baseline="-25000"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4000"/>
              </a:lnSpc>
              <a:spcBef>
                <a:spcPts val="0"/>
              </a:spcBef>
              <a:spcAft>
                <a:spcPts val="445"/>
              </a:spcAft>
              <a:buClr>
                <a:srgbClr val="FEB80A"/>
              </a:buClr>
              <a:buSzPts val="2300"/>
              <a:buFont typeface="Wingdings" panose="05000000000000000000" pitchFamily="2" charset="2"/>
              <a:buChar char=""/>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They have an</a:t>
            </a:r>
            <a:r>
              <a:rPr lang="en-US" sz="24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u="none" strike="noStrike" dirty="0">
                <a:solidFill>
                  <a:srgbClr val="000000"/>
                </a:solidFill>
                <a:effectLst/>
                <a:uFill>
                  <a:solidFill>
                    <a:srgbClr val="000000"/>
                  </a:solidFill>
                </a:uFill>
                <a:latin typeface="Times New Roman" panose="02020603050405020304" pitchFamily="18" charset="0"/>
                <a:ea typeface="MT Extra" panose="05050102010205020202" pitchFamily="18" charset="2"/>
                <a:cs typeface="Times New Roman" panose="02020603050405020304" pitchFamily="18" charset="0"/>
              </a:rPr>
              <a:t>l</a:t>
            </a: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 1.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4000"/>
              </a:lnSpc>
              <a:spcBef>
                <a:spcPts val="0"/>
              </a:spcBef>
              <a:spcAft>
                <a:spcPts val="285"/>
              </a:spcAft>
              <a:buClr>
                <a:srgbClr val="FEB80A"/>
              </a:buClr>
              <a:buSzPts val="2300"/>
              <a:buFont typeface="Wingdings" panose="05000000000000000000" pitchFamily="2" charset="2"/>
              <a:buChar char=""/>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m</a:t>
            </a:r>
            <a:r>
              <a:rPr lang="en-US" sz="2400" u="none" strike="noStrike" baseline="-25000" dirty="0">
                <a:solidFill>
                  <a:srgbClr val="000000"/>
                </a:solidFill>
                <a:effectLst/>
                <a:uFill>
                  <a:solidFill>
                    <a:srgbClr val="000000"/>
                  </a:solidFill>
                </a:uFill>
                <a:latin typeface="Times New Roman" panose="02020603050405020304" pitchFamily="18" charset="0"/>
                <a:ea typeface="MT Extra" panose="05050102010205020202" pitchFamily="18" charset="2"/>
                <a:cs typeface="Times New Roman" panose="02020603050405020304" pitchFamily="18" charset="0"/>
              </a:rPr>
              <a:t>l</a:t>
            </a:r>
            <a:r>
              <a:rPr lang="en-US" sz="2400" u="none" strike="noStrike"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 </a:t>
            </a: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-1,0,+1    3 values of m</a:t>
            </a:r>
            <a:r>
              <a:rPr lang="en-US" sz="2400" u="none" strike="noStrike" baseline="-25000" dirty="0">
                <a:solidFill>
                  <a:srgbClr val="000000"/>
                </a:solidFill>
                <a:effectLst/>
                <a:uFill>
                  <a:solidFill>
                    <a:srgbClr val="000000"/>
                  </a:solidFill>
                </a:uFill>
                <a:latin typeface="Times New Roman" panose="02020603050405020304" pitchFamily="18" charset="0"/>
                <a:ea typeface="MT Extra" panose="05050102010205020202" pitchFamily="18" charset="2"/>
                <a:cs typeface="Times New Roman" panose="02020603050405020304" pitchFamily="18" charset="0"/>
              </a:rPr>
              <a:t>l</a:t>
            </a:r>
            <a:r>
              <a:rPr lang="en-US" sz="2400" b="1" u="none" strike="noStrike" baseline="-25000"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86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764"/>
          </a:xfrm>
        </p:spPr>
        <p:txBody>
          <a:bodyPr>
            <a:normAutofit fontScale="90000"/>
          </a:bodyPr>
          <a:lstStyle/>
          <a:p>
            <a:pPr marL="325755" marR="226060" indent="-6350">
              <a:lnSpc>
                <a:spcPct val="103000"/>
              </a:lnSpc>
              <a:spcBef>
                <a:spcPts val="0"/>
              </a:spcBef>
              <a:spcAft>
                <a:spcPts val="87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Wave Mechanical Model of the Atom </a:t>
            </a:r>
            <a:b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1692" y="928468"/>
            <a:ext cx="11465170" cy="5725550"/>
          </a:xfrm>
        </p:spPr>
        <p:txBody>
          <a:bodyPr>
            <a:noAutofit/>
          </a:bodyPr>
          <a:lstStyle/>
          <a:p>
            <a:pPr marL="342900" lvl="0" indent="-342900" algn="just" fontAlgn="base">
              <a:lnSpc>
                <a:spcPct val="102000"/>
              </a:lnSpc>
              <a:spcBef>
                <a:spcPts val="0"/>
              </a:spcBef>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Experiments later showed that electrons could be treated as waves.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0" marR="0" lvl="0" indent="0" algn="just" fontAlgn="base">
              <a:lnSpc>
                <a:spcPct val="104000"/>
              </a:lnSpc>
              <a:spcBef>
                <a:spcPts val="0"/>
              </a:spcBef>
              <a:spcAft>
                <a:spcPts val="825"/>
              </a:spcAft>
              <a:buClr>
                <a:srgbClr val="FEB80A"/>
              </a:buClr>
              <a:buSzPts val="2300"/>
              <a:buNone/>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(just as light energy could be treated as particles)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450"/>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Electrons have both wave and matter properties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505"/>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Electrons can be at a variety of specific energy levels in an atom-Energy levels are called orbits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130"/>
              </a:spcAft>
              <a:buClr>
                <a:srgbClr val="FEB80A"/>
              </a:buClr>
              <a:buSzPts val="2300"/>
              <a:buFont typeface="Wingdings" panose="05000000000000000000" pitchFamily="2" charset="2"/>
              <a:buChar char=""/>
            </a:pP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De-Broglie</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proposed that electron had both wave and matter properties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130"/>
              </a:spcAft>
              <a:buClr>
                <a:srgbClr val="FEB80A"/>
              </a:buClr>
              <a:buSzPts val="2300"/>
              <a:buFont typeface="Wingdings" panose="05000000000000000000" pitchFamily="2" charset="2"/>
              <a:buChar char=""/>
            </a:pP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6350" marR="0" indent="-6350">
              <a:lnSpc>
                <a:spcPct val="107000"/>
              </a:lnSpc>
              <a:spcBef>
                <a:spcPts val="0"/>
              </a:spcBef>
              <a:spcAft>
                <a:spcPts val="0"/>
              </a:spcAft>
            </a:pPr>
            <a:r>
              <a:rPr lang="en-US" sz="3600" b="1" kern="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Heisenberg </a:t>
            </a:r>
          </a:p>
          <a:p>
            <a:pPr marL="6350" marR="0" indent="-6350">
              <a:lnSpc>
                <a:spcPct val="107000"/>
              </a:lnSpc>
              <a:spcBef>
                <a:spcPts val="0"/>
              </a:spcBef>
              <a:spcAft>
                <a:spcPts val="0"/>
              </a:spcAft>
            </a:pPr>
            <a:endParaRPr lang="en-US" sz="2400" b="1" kern="0" dirty="0">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 lvl="0" indent="-342900" algn="just" fontAlgn="base">
              <a:lnSpc>
                <a:spcPct val="112000"/>
              </a:lnSpc>
              <a:spcBef>
                <a:spcPts val="0"/>
              </a:spcBef>
              <a:spcAft>
                <a:spcPts val="24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Werner Heisenberg in 1927 developed the concept of the Uncertainty Principle.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 lvl="0" indent="-342900" algn="just" fontAlgn="base">
              <a:lnSpc>
                <a:spcPct val="112000"/>
              </a:lnSpc>
              <a:spcBef>
                <a:spcPts val="0"/>
              </a:spcBef>
              <a:spcAft>
                <a:spcPts val="24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Heisenberg </a:t>
            </a:r>
            <a:r>
              <a:rPr lang="en-US" sz="24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uncertainty principle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states that we cannot know both the position and the momentum of an electron at the same time.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 lvl="0" indent="-342900" algn="just" fontAlgn="base">
              <a:lnSpc>
                <a:spcPct val="112000"/>
              </a:lnSpc>
              <a:spcBef>
                <a:spcPts val="0"/>
              </a:spcBef>
              <a:spcAft>
                <a:spcPts val="1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Therefore, we do not know the exact path of the electron in an orbital.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485140" marR="0">
              <a:lnSpc>
                <a:spcPct val="107000"/>
              </a:lnSpc>
              <a:spcBef>
                <a:spcPts val="0"/>
              </a:spcBef>
              <a:spcAft>
                <a:spcPts val="510"/>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7436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532255" marR="0" indent="-990600">
              <a:lnSpc>
                <a:spcPct val="108000"/>
              </a:lnSpc>
              <a:spcBef>
                <a:spcPts val="0"/>
              </a:spcBef>
              <a:spcAft>
                <a:spcPts val="3130"/>
              </a:spcAft>
            </a:pPr>
            <a:r>
              <a:rPr lang="en-US" sz="24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Figure 4: A diagram of principal energy levels 1 and 2 showing the shapes of orbitals that compose the sublevels </a:t>
            </a:r>
            <a:b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stretch>
            <a:fillRect/>
          </a:stretch>
        </p:blipFill>
        <p:spPr>
          <a:xfrm>
            <a:off x="1" y="1463040"/>
            <a:ext cx="11915334" cy="5050302"/>
          </a:xfrm>
          <a:prstGeom prst="rect">
            <a:avLst/>
          </a:prstGeom>
        </p:spPr>
      </p:pic>
    </p:spTree>
    <p:extLst>
      <p:ext uri="{BB962C8B-B14F-4D97-AF65-F5344CB8AC3E}">
        <p14:creationId xmlns:p14="http://schemas.microsoft.com/office/powerpoint/2010/main" val="1890849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51693" y="-76358"/>
            <a:ext cx="11026095" cy="674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 d orbital properties: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6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sng"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 first d orbitals appear in the n = 3 shell.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 five d orbitals have two different shapes: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- 4  are clover leaf shaped.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1 is peanut shaped with a doughnut around it. </a:t>
            </a:r>
          </a:p>
          <a:p>
            <a:pPr marL="342900" marR="0" lvl="0" indent="-34290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 orbitals lie directly on the Cartesian axes or are rotated 45</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o</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from the axes.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There are 5 d orbitals per n level.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r>
              <a:rPr lang="en-US" alt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 five orbitals are named      </a:t>
            </a:r>
            <a:r>
              <a:rPr lang="en-US" dirty="0"/>
              <a:t> dxy,  dyz, dxz, dx</a:t>
            </a:r>
            <a:r>
              <a:rPr lang="en-US" baseline="30000" dirty="0"/>
              <a:t>2</a:t>
            </a:r>
            <a:r>
              <a:rPr lang="en-US" dirty="0"/>
              <a:t>-y</a:t>
            </a:r>
            <a:r>
              <a:rPr lang="en-US" baseline="30000" dirty="0"/>
              <a:t>2</a:t>
            </a:r>
            <a:r>
              <a:rPr lang="en-US" dirty="0"/>
              <a:t> ,  dz</a:t>
            </a:r>
            <a:r>
              <a:rPr lang="en-US" baseline="30000" dirty="0"/>
              <a:t>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They have an  </a:t>
            </a:r>
            <a:r>
              <a:rPr kumimoji="0" lang="en-US" altLang="en-US" sz="2400" b="0" i="0" u="none" strike="noStrike" cap="none" normalizeH="0" baseline="0" dirty="0">
                <a:ln>
                  <a:noFill/>
                </a:ln>
                <a:solidFill>
                  <a:srgbClr val="000000"/>
                </a:solidFill>
                <a:effectLst/>
                <a:latin typeface="Times New Roman" panose="02020603050405020304" pitchFamily="18" charset="0"/>
                <a:ea typeface="MT Extra" panose="05050102010205020202" pitchFamily="18" charset="2"/>
                <a:cs typeface="Times New Roman" panose="02020603050405020304" pitchFamily="18" charset="0"/>
              </a:rPr>
              <a:t>l</a:t>
            </a:r>
            <a:r>
              <a:rPr kumimoji="0" lang="en-US" altLang="en-US" sz="24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2. </a:t>
            </a:r>
          </a:p>
          <a:p>
            <a:pPr marL="926465" marR="1205865" indent="-6350">
              <a:lnSpc>
                <a:spcPct val="95000"/>
              </a:lnSpc>
              <a:spcBef>
                <a:spcPts val="0"/>
              </a:spcBef>
              <a:spcAft>
                <a:spcPts val="190"/>
              </a:spcAft>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m</a:t>
            </a:r>
            <a:r>
              <a:rPr lang="en-US" sz="2400" baseline="-25000" dirty="0">
                <a:solidFill>
                  <a:srgbClr val="000000"/>
                </a:solidFill>
                <a:effectLst/>
                <a:latin typeface="Times New Roman" panose="02020603050405020304" pitchFamily="18" charset="0"/>
                <a:ea typeface="MT Extra" panose="05050102010205020202" pitchFamily="18" charset="2"/>
                <a:cs typeface="Times New Roman" panose="02020603050405020304" pitchFamily="18" charset="0"/>
              </a:rPr>
              <a:t>l</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  -2,  -1,   0,    +1,   +2         (5 values of m</a:t>
            </a:r>
            <a:r>
              <a:rPr lang="en-US" sz="2400" baseline="-25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aseline="-25000" dirty="0">
                <a:solidFill>
                  <a:srgbClr val="000000"/>
                </a:solidFill>
                <a:effectLst/>
                <a:latin typeface="Times New Roman" panose="02020603050405020304" pitchFamily="18" charset="0"/>
                <a:ea typeface="MT Extra" panose="05050102010205020202" pitchFamily="18" charset="2"/>
                <a:cs typeface="Times New Roman" panose="02020603050405020304" pitchFamily="18" charset="0"/>
              </a:rPr>
              <a:t>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012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2" y="239151"/>
            <a:ext cx="10515600" cy="734085"/>
          </a:xfrm>
        </p:spPr>
        <p:txBody>
          <a:bodyPr>
            <a:normAutofit/>
          </a:bodyPr>
          <a:lstStyle/>
          <a:p>
            <a:r>
              <a:rPr lang="en-US" sz="24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Figure 5: d orbital shapes </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stretch>
            <a:fillRect/>
          </a:stretch>
        </p:blipFill>
        <p:spPr>
          <a:xfrm>
            <a:off x="275492" y="973236"/>
            <a:ext cx="11696114" cy="5638579"/>
          </a:xfrm>
          <a:prstGeom prst="rect">
            <a:avLst/>
          </a:prstGeom>
        </p:spPr>
      </p:pic>
    </p:spTree>
    <p:extLst>
      <p:ext uri="{BB962C8B-B14F-4D97-AF65-F5344CB8AC3E}">
        <p14:creationId xmlns:p14="http://schemas.microsoft.com/office/powerpoint/2010/main" val="146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829"/>
            <a:ext cx="10515600" cy="534572"/>
          </a:xfrm>
        </p:spPr>
        <p:txBody>
          <a:bodyPr>
            <a:noAutofit/>
          </a:bodyPr>
          <a:lstStyle/>
          <a:p>
            <a:pPr marL="342900" lvl="0" indent="-342900" fontAlgn="base">
              <a:lnSpc>
                <a:spcPct val="112000"/>
              </a:lnSpc>
              <a:spcBef>
                <a:spcPts val="0"/>
              </a:spcBef>
              <a:spcAft>
                <a:spcPts val="15"/>
              </a:spcAft>
            </a:pP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 orbital properties: </a:t>
            </a:r>
            <a:br>
              <a:rPr lang="en-US" sz="3600" dirty="0">
                <a:solidFill>
                  <a:srgbClr val="0070C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rPr>
            </a:b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1354" y="914401"/>
            <a:ext cx="11072446" cy="4924938"/>
          </a:xfrm>
        </p:spPr>
        <p:txBody>
          <a:bodyPr>
            <a:normAutofit fontScale="92500" lnSpcReduction="20000"/>
          </a:bodyPr>
          <a:lstStyle/>
          <a:p>
            <a:pPr marL="342900" marR="0" lvl="0" indent="-342900" algn="just" fontAlgn="base">
              <a:lnSpc>
                <a:spcPct val="107000"/>
              </a:lnSpc>
              <a:spcBef>
                <a:spcPts val="0"/>
              </a:spcBef>
              <a:spcAft>
                <a:spcPts val="580"/>
              </a:spcAft>
              <a:buClr>
                <a:srgbClr val="FEB80A"/>
              </a:buClr>
              <a:buSzPts val="2450"/>
              <a:buFont typeface="Wingdings" panose="05000000000000000000" pitchFamily="2" charset="2"/>
              <a:buChar char=""/>
            </a:pPr>
            <a:r>
              <a:rPr lang="en-US" sz="2400" u="sng"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first f orbitals appear in the n = 4 shell.</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p>
          <a:p>
            <a:pPr marL="342900" marR="0" lvl="0" indent="-342900" algn="just" fontAlgn="base">
              <a:lnSpc>
                <a:spcPct val="107000"/>
              </a:lnSpc>
              <a:spcBef>
                <a:spcPts val="0"/>
              </a:spcBef>
              <a:spcAft>
                <a:spcPts val="580"/>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7000"/>
              </a:lnSpc>
              <a:spcBef>
                <a:spcPts val="0"/>
              </a:spcBef>
              <a:spcAft>
                <a:spcPts val="36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f orbitals have the most complex shapes. </a:t>
            </a:r>
          </a:p>
          <a:p>
            <a:pPr marL="342900" marR="0" lvl="0" indent="-342900" algn="just" fontAlgn="base">
              <a:lnSpc>
                <a:spcPct val="107000"/>
              </a:lnSpc>
              <a:spcBef>
                <a:spcPts val="0"/>
              </a:spcBef>
              <a:spcAft>
                <a:spcPts val="360"/>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12000"/>
              </a:lnSpc>
              <a:spcBef>
                <a:spcPts val="0"/>
              </a:spcBef>
              <a:spcAft>
                <a:spcPts val="1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There are seven f orbitals per n level. </a:t>
            </a:r>
          </a:p>
          <a:p>
            <a:pPr marL="342900" marR="0" lvl="0" indent="-342900" algn="just" fontAlgn="base">
              <a:lnSpc>
                <a:spcPct val="112000"/>
              </a:lnSpc>
              <a:spcBef>
                <a:spcPts val="0"/>
              </a:spcBef>
              <a:spcAft>
                <a:spcPts val="15"/>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77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f orbitals have complicated names.</a:t>
            </a:r>
          </a:p>
          <a:p>
            <a:pPr marL="0" marR="0" lvl="0" indent="0" algn="just" fontAlgn="base">
              <a:lnSpc>
                <a:spcPct val="102000"/>
              </a:lnSpc>
              <a:spcBef>
                <a:spcPts val="0"/>
              </a:spcBef>
              <a:spcAft>
                <a:spcPts val="770"/>
              </a:spcAft>
              <a:buClr>
                <a:srgbClr val="FEB80A"/>
              </a:buClr>
              <a:buSzPts val="2450"/>
              <a:buNone/>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47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They have an</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uFill>
                  <a:solidFill>
                    <a:srgbClr val="000000"/>
                  </a:solidFill>
                </a:uFill>
                <a:latin typeface="Times New Roman" panose="02020603050405020304" pitchFamily="18" charset="0"/>
                <a:ea typeface="MT Extra" panose="05050102010205020202" pitchFamily="18" charset="2"/>
                <a:cs typeface="Times New Roman" panose="02020603050405020304" pitchFamily="18" charset="0"/>
              </a:rPr>
              <a:t>l</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3 </a:t>
            </a:r>
          </a:p>
          <a:p>
            <a:pPr marL="342900" marR="0" lvl="0" indent="-342900" algn="just" fontAlgn="base">
              <a:lnSpc>
                <a:spcPct val="102000"/>
              </a:lnSpc>
              <a:spcBef>
                <a:spcPts val="0"/>
              </a:spcBef>
              <a:spcAft>
                <a:spcPts val="470"/>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13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m</a:t>
            </a:r>
            <a:r>
              <a:rPr lang="en-US" sz="2400" baseline="-25000" dirty="0">
                <a:solidFill>
                  <a:srgbClr val="000000"/>
                </a:solidFill>
                <a:uFill>
                  <a:solidFill>
                    <a:srgbClr val="000000"/>
                  </a:solidFill>
                </a:uFill>
                <a:latin typeface="Times New Roman" panose="02020603050405020304" pitchFamily="18" charset="0"/>
                <a:ea typeface="MT Extra" panose="05050102010205020202" pitchFamily="18" charset="2"/>
                <a:cs typeface="Times New Roman" panose="02020603050405020304" pitchFamily="18" charset="0"/>
              </a:rPr>
              <a:t>l</a:t>
            </a:r>
            <a:r>
              <a:rPr lang="en-US" sz="24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-3,-2,-1,0,+1,+2, +3       7 values of m</a:t>
            </a:r>
            <a:r>
              <a:rPr lang="en-US" sz="2400" baseline="-25000" dirty="0">
                <a:solidFill>
                  <a:srgbClr val="000000"/>
                </a:solidFill>
                <a:uFill>
                  <a:solidFill>
                    <a:srgbClr val="000000"/>
                  </a:solidFill>
                </a:uFill>
                <a:latin typeface="Times New Roman" panose="02020603050405020304" pitchFamily="18" charset="0"/>
                <a:ea typeface="MT Extra" panose="05050102010205020202" pitchFamily="18" charset="2"/>
                <a:cs typeface="Times New Roman" panose="02020603050405020304" pitchFamily="18" charset="0"/>
              </a:rPr>
              <a:t>l</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p>
          <a:p>
            <a:pPr marL="342900" marR="0" lvl="0" indent="-342900" algn="just" fontAlgn="base">
              <a:lnSpc>
                <a:spcPct val="102000"/>
              </a:lnSpc>
              <a:spcBef>
                <a:spcPts val="0"/>
              </a:spcBef>
              <a:spcAft>
                <a:spcPts val="130"/>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The f orbitals have important effects in the lanthanide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668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50" y="98474"/>
            <a:ext cx="10515600" cy="621543"/>
          </a:xfrm>
        </p:spPr>
        <p:txBody>
          <a:bodyPr>
            <a:normAutofit/>
          </a:bodyPr>
          <a:lstStyle/>
          <a:p>
            <a:r>
              <a:rPr lang="en-US" sz="3600"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Figure 6: f orbital shapes </a:t>
            </a:r>
            <a:endParaRPr lang="en-US" sz="3600"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3"/>
          <a:stretch>
            <a:fillRect/>
          </a:stretch>
        </p:blipFill>
        <p:spPr>
          <a:xfrm>
            <a:off x="1842868" y="720017"/>
            <a:ext cx="8440615" cy="5891921"/>
          </a:xfrm>
          <a:prstGeom prst="rect">
            <a:avLst/>
          </a:prstGeom>
        </p:spPr>
      </p:pic>
    </p:spTree>
    <p:extLst>
      <p:ext uri="{BB962C8B-B14F-4D97-AF65-F5344CB8AC3E}">
        <p14:creationId xmlns:p14="http://schemas.microsoft.com/office/powerpoint/2010/main" val="4013678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8" y="618977"/>
            <a:ext cx="10515600" cy="295423"/>
          </a:xfrm>
        </p:spPr>
        <p:txBody>
          <a:bodyPr>
            <a:normAutofit fontScale="90000"/>
          </a:bodyPr>
          <a:lstStyle/>
          <a:p>
            <a:pPr marL="6350" marR="0" indent="-6350">
              <a:lnSpc>
                <a:spcPct val="107000"/>
              </a:lnSpc>
              <a:spcBef>
                <a:spcPts val="0"/>
              </a:spcBef>
              <a:spcAft>
                <a:spcPts val="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Subshells and Orbitals </a:t>
            </a:r>
            <a:b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018" y="914400"/>
            <a:ext cx="11808656" cy="5753686"/>
          </a:xfrm>
        </p:spPr>
        <p:txBody>
          <a:bodyPr>
            <a:noAutofit/>
          </a:bodyPr>
          <a:lstStyle/>
          <a:p>
            <a:pPr marL="342900" lvl="0" indent="-342900" algn="just" fontAlgn="base">
              <a:lnSpc>
                <a:spcPct val="94000"/>
              </a:lnSpc>
              <a:spcBef>
                <a:spcPts val="0"/>
              </a:spcBef>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subshells of a principal shell have slightly different energies. </a:t>
            </a:r>
          </a:p>
          <a:p>
            <a:pPr marL="342900" lvl="0" indent="-342900" algn="just" fontAlgn="base">
              <a:lnSpc>
                <a:spcPct val="94000"/>
              </a:lnSpc>
              <a:spcBef>
                <a:spcPts val="0"/>
              </a:spcBef>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subshells in a shell of H all have the same energy, but for multielectron atoms the subshells have different energies.</a:t>
            </a:r>
          </a:p>
          <a:p>
            <a:pPr marL="0" marR="0" lvl="0" indent="0" algn="just" fontAlgn="base">
              <a:lnSpc>
                <a:spcPct val="102000"/>
              </a:lnSpc>
              <a:spcBef>
                <a:spcPts val="0"/>
              </a:spcBef>
              <a:spcAft>
                <a:spcPts val="0"/>
              </a:spcAft>
              <a:buClr>
                <a:srgbClr val="FEB80A"/>
              </a:buClr>
              <a:buSzPts val="26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7000"/>
              </a:lnSpc>
              <a:spcBef>
                <a:spcPts val="0"/>
              </a:spcBef>
              <a:spcAft>
                <a:spcPts val="170"/>
              </a:spcAft>
              <a:buClr>
                <a:srgbClr val="FEB80A"/>
              </a:buClr>
              <a:buSzPts val="2650"/>
              <a:buFont typeface="Wingdings" panose="05000000000000000000" pitchFamily="2" charset="2"/>
              <a:buChar char=""/>
            </a:pP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s</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 </a:t>
            </a:r>
          </a:p>
          <a:p>
            <a:pPr marL="342900" marR="0" lvl="0" indent="-342900" algn="just" fontAlgn="base">
              <a:lnSpc>
                <a:spcPct val="107000"/>
              </a:lnSpc>
              <a:spcBef>
                <a:spcPts val="0"/>
              </a:spcBef>
              <a:spcAft>
                <a:spcPts val="17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4000"/>
              </a:lnSpc>
              <a:spcBef>
                <a:spcPts val="0"/>
              </a:spcBef>
              <a:spcAft>
                <a:spcPts val="33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each subshell contains one or more orbitals</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130"/>
              </a:spcAft>
              <a:buClr>
                <a:srgbClr val="FEB80A"/>
              </a:buClr>
              <a:buSzPts val="2650"/>
              <a:buFont typeface="Wingdings" panose="05000000000000000000" pitchFamily="2" charset="2"/>
              <a:buChar char=""/>
            </a:pP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subshells have 1 orbital </a:t>
            </a:r>
          </a:p>
          <a:p>
            <a:pPr marL="342900" marR="0" lvl="0" indent="-342900" algn="just" fontAlgn="base">
              <a:lnSpc>
                <a:spcPct val="102000"/>
              </a:lnSpc>
              <a:spcBef>
                <a:spcPts val="0"/>
              </a:spcBef>
              <a:spcAft>
                <a:spcPts val="13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0"/>
              </a:spcAft>
              <a:buClr>
                <a:srgbClr val="FEB80A"/>
              </a:buClr>
              <a:buSzPts val="2650"/>
              <a:buFont typeface="Wingdings" panose="05000000000000000000" pitchFamily="2" charset="2"/>
              <a:buChar char=""/>
            </a:pP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subshells have 3 orbitals</a:t>
            </a:r>
          </a:p>
          <a:p>
            <a:pPr marL="0" marR="0" lvl="0" indent="0" algn="just" fontAlgn="base">
              <a:lnSpc>
                <a:spcPct val="102000"/>
              </a:lnSpc>
              <a:spcBef>
                <a:spcPts val="0"/>
              </a:spcBef>
              <a:spcAft>
                <a:spcPts val="0"/>
              </a:spcAft>
              <a:buClr>
                <a:srgbClr val="FEB80A"/>
              </a:buClr>
              <a:buSzPts val="26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7FD13B"/>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rPr>
              <a:t> </a:t>
            </a:r>
          </a:p>
          <a:p>
            <a:pPr marL="342900" marR="0" lvl="0" indent="-342900" algn="just" fontAlgn="base">
              <a:lnSpc>
                <a:spcPct val="102000"/>
              </a:lnSpc>
              <a:spcBef>
                <a:spcPts val="0"/>
              </a:spcBef>
              <a:spcAft>
                <a:spcPts val="0"/>
              </a:spcAft>
              <a:buClr>
                <a:srgbClr val="FEB80A"/>
              </a:buClr>
              <a:buSzPts val="2650"/>
              <a:buFont typeface="Wingdings" panose="05000000000000000000" pitchFamily="2" charset="2"/>
              <a:buChar char=""/>
            </a:pP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subshells have 5 orbitals </a:t>
            </a:r>
          </a:p>
          <a:p>
            <a:pPr marL="342900" marR="0" lvl="0" indent="-342900" algn="just" fontAlgn="base">
              <a:lnSpc>
                <a:spcPct val="102000"/>
              </a:lnSpc>
              <a:spcBef>
                <a:spcPts val="0"/>
              </a:spcBef>
              <a:spcAft>
                <a:spcPts val="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130"/>
              </a:spcAft>
              <a:buClr>
                <a:srgbClr val="FEB80A"/>
              </a:buClr>
              <a:buSzPts val="2650"/>
              <a:buFont typeface="Wingdings" panose="05000000000000000000" pitchFamily="2" charset="2"/>
              <a:buChar char=""/>
            </a:pP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subshells have 7 orbitals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603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6" y="491735"/>
            <a:ext cx="10515600" cy="521140"/>
          </a:xfrm>
        </p:spPr>
        <p:txBody>
          <a:bodyPr>
            <a:noAutofit/>
          </a:bodyPr>
          <a:lstStyle/>
          <a:p>
            <a:pPr marL="325755" marR="0" indent="-6350">
              <a:lnSpc>
                <a:spcPct val="103000"/>
              </a:lnSpc>
              <a:spcBef>
                <a:spcPts val="0"/>
              </a:spcBef>
              <a:spcAft>
                <a:spcPts val="22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Orbitals, Sublevels &amp; Electrons </a:t>
            </a:r>
            <a:b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9151" y="703385"/>
            <a:ext cx="11788726" cy="5936566"/>
          </a:xfrm>
        </p:spPr>
        <p:txBody>
          <a:bodyPr>
            <a:normAutofit/>
          </a:bodyPr>
          <a:lstStyle/>
          <a:p>
            <a:pPr marL="342900" lvl="0" indent="-342900" algn="just" fontAlgn="base">
              <a:lnSpc>
                <a:spcPct val="94000"/>
              </a:lnSpc>
              <a:spcBef>
                <a:spcPts val="0"/>
              </a:spcBef>
              <a:spcAft>
                <a:spcPts val="85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for a many electron atom, build-up the energy levels, filling each orbital in succession by energy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4000"/>
              </a:lnSpc>
              <a:spcBef>
                <a:spcPts val="0"/>
              </a:spcBef>
              <a:spcAft>
                <a:spcPts val="805"/>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ground state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4000"/>
              </a:lnSpc>
              <a:spcBef>
                <a:spcPts val="0"/>
              </a:spcBef>
              <a:spcAft>
                <a:spcPts val="330"/>
              </a:spcAft>
              <a:buClr>
                <a:srgbClr val="FEB80A"/>
              </a:buClr>
              <a:buSzPts val="2650"/>
              <a:buFont typeface="Wingdings" panose="05000000000000000000" pitchFamily="2" charset="2"/>
              <a:buChar char=""/>
            </a:pPr>
            <a:r>
              <a:rPr lang="en-US" sz="3600" b="1" dirty="0">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a:t>
            </a:r>
            <a:r>
              <a:rPr lang="en-US" sz="3600" b="1" i="1" dirty="0">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t>
            </a:r>
            <a:r>
              <a:rPr lang="en-US" sz="36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a:t>
            </a:r>
            <a:r>
              <a:rPr lang="en-US" sz="3600" b="1" dirty="0">
                <a:solidFill>
                  <a:srgbClr val="7030A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2</a:t>
            </a:r>
            <a:r>
              <a:rPr lang="en-US" sz="3600" b="1" i="1" dirty="0">
                <a:solidFill>
                  <a:srgbClr val="7030A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t>
            </a:r>
            <a:r>
              <a:rPr lang="en-US" sz="3600" b="1" dirty="0">
                <a:solidFill>
                  <a:srgbClr val="7030A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2</a:t>
            </a:r>
            <a:r>
              <a:rPr lang="en-US" sz="3600" b="1" i="1" dirty="0">
                <a:solidFill>
                  <a:srgbClr val="7030A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a:t>
            </a:r>
            <a:r>
              <a:rPr lang="en-US" sz="3600" b="1" dirty="0">
                <a:solidFill>
                  <a:srgbClr val="7030A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36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&lt; </a:t>
            </a:r>
            <a:r>
              <a:rPr lang="en-US" sz="3600" b="1" dirty="0">
                <a:solidFill>
                  <a:srgbClr val="00B05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3</a:t>
            </a:r>
            <a:r>
              <a:rPr lang="en-US" sz="3600" b="1" i="1" dirty="0">
                <a:solidFill>
                  <a:srgbClr val="00B05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t>
            </a:r>
            <a:r>
              <a:rPr lang="en-US" sz="3600" b="1" dirty="0">
                <a:solidFill>
                  <a:srgbClr val="00B05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3</a:t>
            </a:r>
            <a:r>
              <a:rPr lang="en-US" sz="3600" b="1" i="1" dirty="0">
                <a:solidFill>
                  <a:srgbClr val="00B05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a:t>
            </a:r>
            <a:r>
              <a:rPr lang="en-US" sz="3600" b="1" dirty="0">
                <a:solidFill>
                  <a:srgbClr val="00B05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36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&lt; 4</a:t>
            </a:r>
            <a:r>
              <a:rPr lang="en-US" sz="3600" b="1" i="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t>
            </a:r>
            <a:r>
              <a:rPr lang="en-US" sz="36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3</a:t>
            </a:r>
            <a:r>
              <a:rPr lang="en-US" sz="3600" b="1" i="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a:t>
            </a:r>
            <a:r>
              <a:rPr lang="en-US" sz="36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4</a:t>
            </a:r>
            <a:r>
              <a:rPr lang="en-US" sz="3600" b="1" i="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a:t>
            </a:r>
            <a:r>
              <a:rPr lang="en-US" sz="36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a:t>
            </a:r>
            <a:r>
              <a:rPr lang="en-US" sz="3600" b="1" dirty="0">
                <a:solidFill>
                  <a:srgbClr val="C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5</a:t>
            </a:r>
            <a:r>
              <a:rPr lang="en-US" sz="3600" b="1" i="1" dirty="0">
                <a:solidFill>
                  <a:srgbClr val="C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t>
            </a:r>
            <a:r>
              <a:rPr lang="en-US" sz="3600" b="1" dirty="0">
                <a:solidFill>
                  <a:srgbClr val="C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4</a:t>
            </a:r>
            <a:r>
              <a:rPr lang="en-US" sz="3600" b="1" i="1" dirty="0">
                <a:solidFill>
                  <a:srgbClr val="C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a:t>
            </a:r>
            <a:r>
              <a:rPr lang="en-US" sz="3600" b="1" dirty="0">
                <a:solidFill>
                  <a:srgbClr val="C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&lt; </a:t>
            </a:r>
            <a:r>
              <a:rPr lang="en-US" sz="3600" b="1" dirty="0">
                <a:solidFill>
                  <a:srgbClr val="C00000"/>
                </a:solidFill>
                <a:latin typeface="Times New Roman" panose="02020603050405020304" pitchFamily="18" charset="0"/>
                <a:ea typeface="Constantia" panose="02030602050306030303" pitchFamily="18" charset="0"/>
                <a:cs typeface="Times New Roman" panose="02020603050405020304" pitchFamily="18" charset="0"/>
              </a:rPr>
              <a:t>5</a:t>
            </a:r>
            <a:r>
              <a:rPr lang="en-US" sz="3600" b="1" i="1" dirty="0">
                <a:solidFill>
                  <a:srgbClr val="C00000"/>
                </a:solidFill>
                <a:latin typeface="Times New Roman" panose="02020603050405020304" pitchFamily="18" charset="0"/>
                <a:ea typeface="Constantia" panose="02030602050306030303" pitchFamily="18" charset="0"/>
                <a:cs typeface="Times New Roman" panose="02020603050405020304" pitchFamily="18" charset="0"/>
              </a:rPr>
              <a:t>p</a:t>
            </a:r>
            <a:r>
              <a:rPr lang="en-US" sz="3600" b="1" dirty="0">
                <a:solidFill>
                  <a:srgbClr val="C00000"/>
                </a:solidFill>
                <a:latin typeface="Times New Roman" panose="02020603050405020304" pitchFamily="18" charset="0"/>
                <a:ea typeface="Constantia" panose="02030602050306030303" pitchFamily="18" charset="0"/>
                <a:cs typeface="Times New Roman" panose="02020603050405020304" pitchFamily="18" charset="0"/>
              </a:rPr>
              <a:t> </a:t>
            </a:r>
          </a:p>
          <a:p>
            <a:pPr marL="0" marR="0" lvl="0" indent="0" algn="just" fontAlgn="base">
              <a:lnSpc>
                <a:spcPct val="94000"/>
              </a:lnSpc>
              <a:spcBef>
                <a:spcPts val="0"/>
              </a:spcBef>
              <a:spcAft>
                <a:spcPts val="330"/>
              </a:spcAft>
              <a:buClr>
                <a:srgbClr val="FEB80A"/>
              </a:buClr>
              <a:buSzPts val="2650"/>
              <a:buNone/>
            </a:pPr>
            <a:r>
              <a:rPr lang="en-US" sz="3600" b="1"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  &lt; </a:t>
            </a:r>
            <a:r>
              <a:rPr lang="en-US" sz="3600" b="1"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6</a:t>
            </a:r>
            <a:r>
              <a:rPr lang="en-US" sz="3600" b="1" i="1"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s</a:t>
            </a:r>
            <a:r>
              <a:rPr lang="en-US" sz="3600" b="1"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 &lt; 4</a:t>
            </a:r>
            <a:r>
              <a:rPr lang="en-US" sz="3600" b="1" i="1"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f</a:t>
            </a:r>
            <a:r>
              <a:rPr lang="en-US" sz="3600" b="1"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 &lt; 5</a:t>
            </a:r>
            <a:r>
              <a:rPr lang="en-US" sz="3600" b="1" i="1"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d</a:t>
            </a:r>
            <a:r>
              <a:rPr lang="en-US" sz="3600" b="1"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 &lt; 6</a:t>
            </a:r>
            <a:r>
              <a:rPr lang="en-US" sz="3600" b="1" i="1"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p</a:t>
            </a:r>
            <a:r>
              <a:rPr lang="en-US" sz="3600" b="1"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 </a:t>
            </a:r>
            <a:r>
              <a:rPr lang="en-US" sz="3600" b="1" dirty="0">
                <a:solidFill>
                  <a:srgbClr val="0070C0"/>
                </a:solidFill>
                <a:latin typeface="Times New Roman" panose="02020603050405020304" pitchFamily="18" charset="0"/>
                <a:ea typeface="Constantia" panose="02030602050306030303" pitchFamily="18" charset="0"/>
                <a:cs typeface="Times New Roman" panose="02020603050405020304" pitchFamily="18" charset="0"/>
              </a:rPr>
              <a:t>&lt; </a:t>
            </a:r>
            <a:r>
              <a:rPr lang="en-US" sz="3600" b="1" i="1" dirty="0">
                <a:solidFill>
                  <a:schemeClr val="accent3">
                    <a:lumMod val="50000"/>
                  </a:schemeClr>
                </a:solidFill>
                <a:latin typeface="Times New Roman" panose="02020603050405020304" pitchFamily="18" charset="0"/>
                <a:ea typeface="Constantia" panose="02030602050306030303" pitchFamily="18" charset="0"/>
                <a:cs typeface="Times New Roman" panose="02020603050405020304" pitchFamily="18" charset="0"/>
              </a:rPr>
              <a:t>7s &lt; 5f &lt; 6d &lt; 7p.</a:t>
            </a:r>
          </a:p>
          <a:p>
            <a:pPr marL="0" marR="0" lvl="0" indent="0" algn="just" fontAlgn="base">
              <a:lnSpc>
                <a:spcPct val="94000"/>
              </a:lnSpc>
              <a:spcBef>
                <a:spcPts val="0"/>
              </a:spcBef>
              <a:spcAft>
                <a:spcPts val="330"/>
              </a:spcAft>
              <a:buClr>
                <a:srgbClr val="FEB80A"/>
              </a:buClr>
              <a:buSzPts val="2650"/>
              <a:buNone/>
            </a:pPr>
            <a:r>
              <a:rPr lang="en-US" sz="3600" b="1" i="1" dirty="0">
                <a:solidFill>
                  <a:schemeClr val="accent3">
                    <a:lumMod val="50000"/>
                  </a:schemeClr>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3600" b="1" i="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fontAlgn="base">
              <a:lnSpc>
                <a:spcPct val="94000"/>
              </a:lnSpc>
              <a:spcBef>
                <a:spcPts val="0"/>
              </a:spcBef>
              <a:spcAft>
                <a:spcPts val="330"/>
              </a:spcAft>
              <a:buClr>
                <a:srgbClr val="FEB80A"/>
              </a:buClr>
              <a:buSzPts val="2650"/>
              <a:buFont typeface="Wingdings" panose="05000000000000000000" pitchFamily="2" charset="2"/>
              <a:buChar char=""/>
            </a:pPr>
            <a:r>
              <a:rPr lang="en-US" sz="36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degenerate orbitals</a:t>
            </a: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are orbitals with the same energy.</a:t>
            </a:r>
          </a:p>
          <a:p>
            <a:pPr marL="342900" marR="0" lvl="0" indent="-342900" algn="just" fontAlgn="base">
              <a:lnSpc>
                <a:spcPct val="94000"/>
              </a:lnSpc>
              <a:spcBef>
                <a:spcPts val="0"/>
              </a:spcBef>
              <a:spcAft>
                <a:spcPts val="33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40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each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sublevel has 3 degenerate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orbitals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40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each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sublevel has 5 degenerate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orbitals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13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each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sublevel has 7 degenerate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orbitals </a:t>
            </a:r>
          </a:p>
          <a:p>
            <a:pPr marL="342900" marR="0" lvl="0" indent="-342900" algn="just" fontAlgn="base">
              <a:lnSpc>
                <a:spcPct val="102000"/>
              </a:lnSpc>
              <a:spcBef>
                <a:spcPts val="0"/>
              </a:spcBef>
              <a:spcAft>
                <a:spcPts val="13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651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9" y="604276"/>
            <a:ext cx="8454683" cy="732155"/>
          </a:xfrm>
        </p:spPr>
        <p:txBody>
          <a:bodyPr>
            <a:normAutofit fontScale="90000"/>
          </a:bodyPr>
          <a:lstStyle/>
          <a:p>
            <a:pPr marL="1673225" lvl="0" indent="-6350">
              <a:lnSpc>
                <a:spcPct val="108000"/>
              </a:lnSpc>
              <a:spcBef>
                <a:spcPts val="0"/>
              </a:spcBef>
              <a:spcAft>
                <a:spcPts val="1200"/>
              </a:spcAft>
            </a:pPr>
            <a:r>
              <a:rPr lang="en-US" sz="24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Figure7: Principal levels can be divided into</a:t>
            </a:r>
            <a:br>
              <a:rPr lang="en-US" sz="24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br>
            <a:r>
              <a:rPr lang="en-US" sz="2400" b="1" dirty="0">
                <a:solidFill>
                  <a:srgbClr val="4E5B6F"/>
                </a:solidFill>
                <a:latin typeface="Times New Roman" panose="02020603050405020304" pitchFamily="18" charset="0"/>
                <a:ea typeface="Arial" panose="020B0604020202020204" pitchFamily="34" charset="0"/>
                <a:cs typeface="Times New Roman" panose="02020603050405020304" pitchFamily="18" charset="0"/>
              </a:rPr>
              <a:t> sublevels </a:t>
            </a: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pic>
        <p:nvPicPr>
          <p:cNvPr id="4" name="Content Placeholder 3"/>
          <p:cNvPicPr>
            <a:picLocks noGrp="1"/>
          </p:cNvPicPr>
          <p:nvPr>
            <p:ph idx="1"/>
          </p:nvPr>
        </p:nvPicPr>
        <p:blipFill>
          <a:blip r:embed="rId3"/>
          <a:stretch>
            <a:fillRect/>
          </a:stretch>
        </p:blipFill>
        <p:spPr>
          <a:xfrm>
            <a:off x="0" y="1336431"/>
            <a:ext cx="6414866" cy="5521569"/>
          </a:xfrm>
          <a:prstGeom prst="rect">
            <a:avLst/>
          </a:prstGeom>
        </p:spPr>
      </p:pic>
      <p:sp>
        <p:nvSpPr>
          <p:cNvPr id="5" name="Rectangle 4"/>
          <p:cNvSpPr/>
          <p:nvPr/>
        </p:nvSpPr>
        <p:spPr>
          <a:xfrm>
            <a:off x="7296443" y="309320"/>
            <a:ext cx="4773637" cy="646331"/>
          </a:xfrm>
          <a:prstGeom prst="rect">
            <a:avLst/>
          </a:prstGeom>
        </p:spPr>
        <p:txBody>
          <a:bodyPr wrap="square">
            <a:spAutoFit/>
          </a:bodyPr>
          <a:lstStyle/>
          <a:p>
            <a:r>
              <a:rPr lang="en-US" altLang="en-US" b="1" dirty="0">
                <a:solidFill>
                  <a:srgbClr val="4E5B6F"/>
                </a:solidFill>
                <a:latin typeface="Arial" panose="020B0604020202020204" pitchFamily="34" charset="0"/>
                <a:ea typeface="Arial" panose="020B0604020202020204" pitchFamily="34" charset="0"/>
                <a:cs typeface="+mj-cs"/>
              </a:rPr>
              <a:t>Figure 8: Principal level 2 shown divided</a:t>
            </a:r>
            <a:br>
              <a:rPr lang="en-US" altLang="en-US" b="1" dirty="0">
                <a:solidFill>
                  <a:srgbClr val="4E5B6F"/>
                </a:solidFill>
                <a:latin typeface="Arial" panose="020B0604020202020204" pitchFamily="34" charset="0"/>
                <a:ea typeface="Arial" panose="020B0604020202020204" pitchFamily="34" charset="0"/>
                <a:cs typeface="+mj-cs"/>
              </a:rPr>
            </a:br>
            <a:r>
              <a:rPr lang="en-US" altLang="en-US" b="1" dirty="0">
                <a:solidFill>
                  <a:srgbClr val="4E5B6F"/>
                </a:solidFill>
                <a:latin typeface="Arial" panose="020B0604020202020204" pitchFamily="34" charset="0"/>
                <a:ea typeface="Arial" panose="020B0604020202020204" pitchFamily="34" charset="0"/>
                <a:cs typeface="+mj-cs"/>
              </a:rPr>
              <a:t> into the 2</a:t>
            </a:r>
            <a:r>
              <a:rPr lang="en-US" altLang="en-US" b="1" i="1" dirty="0">
                <a:solidFill>
                  <a:srgbClr val="4E5B6F"/>
                </a:solidFill>
                <a:latin typeface="Arial" panose="020B0604020202020204" pitchFamily="34" charset="0"/>
                <a:ea typeface="Arial" panose="020B0604020202020204" pitchFamily="34" charset="0"/>
                <a:cs typeface="+mj-cs"/>
              </a:rPr>
              <a:t>s</a:t>
            </a:r>
            <a:r>
              <a:rPr lang="en-US" altLang="en-US" b="1" dirty="0">
                <a:solidFill>
                  <a:srgbClr val="4E5B6F"/>
                </a:solidFill>
                <a:latin typeface="Arial" panose="020B0604020202020204" pitchFamily="34" charset="0"/>
                <a:ea typeface="Arial" panose="020B0604020202020204" pitchFamily="34" charset="0"/>
                <a:cs typeface="+mj-cs"/>
              </a:rPr>
              <a:t> and 2</a:t>
            </a:r>
            <a:r>
              <a:rPr lang="en-US" altLang="en-US" b="1" i="1" dirty="0">
                <a:solidFill>
                  <a:srgbClr val="4E5B6F"/>
                </a:solidFill>
                <a:latin typeface="Arial" panose="020B0604020202020204" pitchFamily="34" charset="0"/>
                <a:ea typeface="Arial" panose="020B0604020202020204" pitchFamily="34" charset="0"/>
                <a:cs typeface="+mj-cs"/>
              </a:rPr>
              <a:t>p</a:t>
            </a:r>
            <a:r>
              <a:rPr lang="en-US" altLang="en-US" b="1" dirty="0">
                <a:solidFill>
                  <a:srgbClr val="4E5B6F"/>
                </a:solidFill>
                <a:latin typeface="Arial" panose="020B0604020202020204" pitchFamily="34" charset="0"/>
                <a:ea typeface="Arial" panose="020B0604020202020204" pitchFamily="34" charset="0"/>
                <a:cs typeface="+mj-cs"/>
              </a:rPr>
              <a:t> sublevels </a:t>
            </a:r>
            <a:endParaRPr lang="en-US" dirty="0"/>
          </a:p>
        </p:txBody>
      </p:sp>
      <p:pic>
        <p:nvPicPr>
          <p:cNvPr id="6" name="Content Placeholder 4"/>
          <p:cNvPicPr>
            <a:picLocks/>
          </p:cNvPicPr>
          <p:nvPr/>
        </p:nvPicPr>
        <p:blipFill>
          <a:blip r:embed="rId4"/>
          <a:stretch>
            <a:fillRect/>
          </a:stretch>
        </p:blipFill>
        <p:spPr>
          <a:xfrm>
            <a:off x="7047914" y="1463449"/>
            <a:ext cx="5168704" cy="5267533"/>
          </a:xfrm>
          <a:prstGeom prst="rect">
            <a:avLst/>
          </a:prstGeom>
        </p:spPr>
      </p:pic>
    </p:spTree>
    <p:extLst>
      <p:ext uri="{BB962C8B-B14F-4D97-AF65-F5344CB8AC3E}">
        <p14:creationId xmlns:p14="http://schemas.microsoft.com/office/powerpoint/2010/main" val="111013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0" y="-145681"/>
            <a:ext cx="10120532" cy="70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350" marR="0" indent="-6350">
              <a:lnSpc>
                <a:spcPct val="107000"/>
              </a:lnSpc>
              <a:spcBef>
                <a:spcPts val="0"/>
              </a:spcBef>
              <a:spcAft>
                <a:spcPts val="2005"/>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Paramagnetism  and  Diamagnetism </a:t>
            </a:r>
            <a:endParaRPr kumimoji="0" lang="en-US" altLang="en-US" sz="4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idx="1"/>
          </p:nvPr>
        </p:nvSpPr>
        <p:spPr bwMode="auto">
          <a:xfrm>
            <a:off x="246743" y="483616"/>
            <a:ext cx="11732772" cy="635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74" tIns="0" rIns="0" bIns="2539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Unpaired electrons have their spins aligned            or</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This increases</a:t>
            </a:r>
            <a:r>
              <a:rPr kumimoji="0" lang="en-US" altLang="en-US" sz="2400" b="0" i="0" u="none" strike="noStrike" cap="none" normalizeH="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 magnetic field of the atom.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Atoms with unpaired electrons are called </a:t>
            </a:r>
            <a:r>
              <a:rPr kumimoji="0" lang="en-US" altLang="en-US" sz="3600" b="1" i="1"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paramagnetic</a:t>
            </a:r>
            <a:r>
              <a:rPr kumimoji="0" lang="en-US" altLang="en-US" sz="3600" b="0"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Paramagnetic atoms are attracted to a magnet. </a:t>
            </a:r>
            <a:endParaRPr kumimoji="0" lang="en-US" altLang="en-US" sz="2400" b="0" i="0" u="none" strike="noStrike" cap="none" normalizeH="0" baseline="0" dirty="0">
              <a:ln>
                <a:noFill/>
              </a:ln>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Diamagnetism </a:t>
            </a:r>
            <a:b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Paired electrons have their spins unaligned </a:t>
            </a:r>
            <a:r>
              <a:rPr kumimoji="0" lang="en-US" altLang="en-US" sz="2400" b="0" i="0" u="none" strike="noStrike" cap="none" normalizeH="0" baseline="0" dirty="0">
                <a:ln>
                  <a:noFill/>
                </a:ln>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Paired electrons have no net magnetic field.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Atoms with unpaired electrons are called </a:t>
            </a:r>
            <a:r>
              <a:rPr kumimoji="0" lang="en-US" altLang="en-US" sz="3600" b="1" i="1"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diamagnetic</a:t>
            </a:r>
            <a:r>
              <a:rPr kumimoji="0" lang="en-US" altLang="en-US" sz="3600" b="0"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Diamagnetic atoms are repelled by a magnet.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V="1">
            <a:off x="6086927" y="665307"/>
            <a:ext cx="0" cy="5055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64760" y="684569"/>
            <a:ext cx="14515" cy="5055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871028" y="3776124"/>
            <a:ext cx="0" cy="5055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86927" y="3776123"/>
            <a:ext cx="14515" cy="5055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030933" y="547985"/>
            <a:ext cx="696685" cy="740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53099" y="547987"/>
            <a:ext cx="696685" cy="740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635171" y="3658804"/>
            <a:ext cx="696685" cy="740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8069943" y="2362041"/>
            <a:ext cx="3909572" cy="2224473"/>
            <a:chOff x="0" y="0"/>
            <a:chExt cx="2971800" cy="1666875"/>
          </a:xfrm>
        </p:grpSpPr>
        <p:pic>
          <p:nvPicPr>
            <p:cNvPr id="26" name="Picture 25"/>
            <p:cNvPicPr/>
            <p:nvPr/>
          </p:nvPicPr>
          <p:blipFill>
            <a:blip r:embed="rId3"/>
            <a:stretch>
              <a:fillRect/>
            </a:stretch>
          </p:blipFill>
          <p:spPr>
            <a:xfrm>
              <a:off x="0" y="0"/>
              <a:ext cx="2971800" cy="1666875"/>
            </a:xfrm>
            <a:prstGeom prst="rect">
              <a:avLst/>
            </a:prstGeom>
          </p:spPr>
        </p:pic>
        <p:pic>
          <p:nvPicPr>
            <p:cNvPr id="27" name="Picture 26"/>
            <p:cNvPicPr/>
            <p:nvPr/>
          </p:nvPicPr>
          <p:blipFill>
            <a:blip r:embed="rId4"/>
            <a:stretch>
              <a:fillRect/>
            </a:stretch>
          </p:blipFill>
          <p:spPr>
            <a:xfrm>
              <a:off x="76200" y="1365250"/>
              <a:ext cx="244475" cy="244475"/>
            </a:xfrm>
            <a:prstGeom prst="rect">
              <a:avLst/>
            </a:prstGeom>
          </p:spPr>
        </p:pic>
      </p:grpSp>
    </p:spTree>
    <p:extLst>
      <p:ext uri="{BB962C8B-B14F-4D97-AF65-F5344CB8AC3E}">
        <p14:creationId xmlns:p14="http://schemas.microsoft.com/office/powerpoint/2010/main" val="2184408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3144"/>
            <a:ext cx="10515600" cy="595086"/>
          </a:xfrm>
        </p:spPr>
        <p:txBody>
          <a:bodyPr>
            <a:noAutofit/>
          </a:bodyPr>
          <a:lstStyle/>
          <a:p>
            <a:pPr marL="342900" marR="1905" lvl="0" indent="-342900" fontAlgn="base">
              <a:lnSpc>
                <a:spcPct val="112000"/>
              </a:lnSpc>
              <a:spcBef>
                <a:spcPts val="0"/>
              </a:spcBef>
              <a:spcAft>
                <a:spcPts val="325"/>
              </a:spcAft>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The number of orbitals per n level is given by </a:t>
            </a: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n</a:t>
            </a:r>
            <a:r>
              <a:rPr lang="en-US" sz="3600" baseline="300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b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b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maximum number of electrons per n level is </a:t>
            </a: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2n</a:t>
            </a:r>
            <a:r>
              <a:rPr lang="en-US" sz="3600" baseline="300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br>
              <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rPr>
            </a:b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value is 2n</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because of the two paired electrons. </a:t>
            </a:r>
            <a:br>
              <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   </a:t>
            </a:r>
            <a:r>
              <a:rPr lang="en-US" sz="3600" u="sng" dirty="0">
                <a:solidFill>
                  <a:srgbClr val="0070C0"/>
                </a:solidFill>
              </a:rPr>
              <a:t>n               n</a:t>
            </a:r>
            <a:r>
              <a:rPr lang="en-US" sz="3600" u="sng" baseline="30000" dirty="0">
                <a:solidFill>
                  <a:srgbClr val="0070C0"/>
                </a:solidFill>
              </a:rPr>
              <a:t>2</a:t>
            </a:r>
            <a:r>
              <a:rPr lang="en-US" sz="3600" u="sng" dirty="0">
                <a:solidFill>
                  <a:srgbClr val="0070C0"/>
                </a:solidFill>
              </a:rPr>
              <a:t>               2n</a:t>
            </a:r>
            <a:r>
              <a:rPr lang="en-US" sz="3600" u="sng" baseline="30000" dirty="0">
                <a:solidFill>
                  <a:srgbClr val="0070C0"/>
                </a:solidFill>
              </a:rPr>
              <a:t>2</a:t>
            </a:r>
          </a:p>
          <a:p>
            <a:r>
              <a:rPr lang="en-US" dirty="0"/>
              <a:t>   1                    1                       2              </a:t>
            </a:r>
            <a:r>
              <a:rPr lang="en-US" sz="3600" dirty="0">
                <a:solidFill>
                  <a:srgbClr val="FF0000"/>
                </a:solidFill>
              </a:rPr>
              <a:t>n = Energy level</a:t>
            </a:r>
          </a:p>
          <a:p>
            <a:r>
              <a:rPr lang="en-US" dirty="0"/>
              <a:t>   2                    4                       8              </a:t>
            </a:r>
            <a:r>
              <a:rPr lang="en-US" sz="3600" dirty="0">
                <a:solidFill>
                  <a:srgbClr val="FF0000"/>
                </a:solidFill>
              </a:rPr>
              <a:t>n</a:t>
            </a:r>
            <a:r>
              <a:rPr lang="en-US" sz="3600" baseline="30000" dirty="0">
                <a:solidFill>
                  <a:srgbClr val="FF0000"/>
                </a:solidFill>
              </a:rPr>
              <a:t>2</a:t>
            </a:r>
            <a:r>
              <a:rPr lang="en-US" sz="3600" dirty="0">
                <a:solidFill>
                  <a:srgbClr val="FF0000"/>
                </a:solidFill>
              </a:rPr>
              <a:t>= no. of orbital</a:t>
            </a:r>
          </a:p>
          <a:p>
            <a:r>
              <a:rPr lang="en-US" dirty="0"/>
              <a:t>   3                    9                       18           </a:t>
            </a:r>
            <a:r>
              <a:rPr lang="en-US" sz="3600" dirty="0">
                <a:solidFill>
                  <a:srgbClr val="FF0000"/>
                </a:solidFill>
              </a:rPr>
              <a:t>2n</a:t>
            </a:r>
            <a:r>
              <a:rPr lang="en-US" sz="3600" baseline="30000" dirty="0">
                <a:solidFill>
                  <a:srgbClr val="FF0000"/>
                </a:solidFill>
              </a:rPr>
              <a:t>2</a:t>
            </a:r>
            <a:r>
              <a:rPr lang="en-US" sz="3600" dirty="0">
                <a:solidFill>
                  <a:srgbClr val="FF0000"/>
                </a:solidFill>
              </a:rPr>
              <a:t>= Max no. of electrons</a:t>
            </a:r>
          </a:p>
          <a:p>
            <a:r>
              <a:rPr lang="en-US" dirty="0"/>
              <a:t>   4                    16                     32 </a:t>
            </a:r>
          </a:p>
        </p:txBody>
      </p:sp>
    </p:spTree>
    <p:extLst>
      <p:ext uri="{BB962C8B-B14F-4D97-AF65-F5344CB8AC3E}">
        <p14:creationId xmlns:p14="http://schemas.microsoft.com/office/powerpoint/2010/main" val="279647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31" y="-253853"/>
            <a:ext cx="10515600" cy="1325563"/>
          </a:xfrm>
        </p:spPr>
        <p:txBody>
          <a:bodyPr>
            <a:normAutofit fontScale="90000"/>
          </a:bodyPr>
          <a:lstStyle/>
          <a:p>
            <a:pPr marL="6350" marR="0" indent="-6350">
              <a:lnSpc>
                <a:spcPct val="103000"/>
              </a:lnSpc>
              <a:spcBef>
                <a:spcPts val="0"/>
              </a:spcBef>
              <a:spcAft>
                <a:spcPts val="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Quantum-Mechanical Model of the Atom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5831" y="872197"/>
            <a:ext cx="11667978" cy="5753686"/>
          </a:xfrm>
        </p:spPr>
        <p:txBody>
          <a:bodyPr>
            <a:normAutofit/>
          </a:bodyPr>
          <a:lstStyle/>
          <a:p>
            <a:pPr marL="342900" marR="3810" lvl="0" indent="-342900" algn="just" fontAlgn="base">
              <a:lnSpc>
                <a:spcPct val="112000"/>
              </a:lnSpc>
              <a:spcBef>
                <a:spcPts val="0"/>
              </a:spcBef>
              <a:spcAft>
                <a:spcPts val="24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quantum mechanical model treats electrons as waves and uses wave mathematics to calculate probability densities of finding the electron in a particular region in the atom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65760" marR="0">
              <a:lnSpc>
                <a:spcPct val="107000"/>
              </a:lnSpc>
              <a:spcBef>
                <a:spcPts val="0"/>
              </a:spcBef>
              <a:spcAft>
                <a:spcPts val="295"/>
              </a:spcAft>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 lvl="0" indent="-342900" algn="just" fontAlgn="base">
              <a:lnSpc>
                <a:spcPct val="112000"/>
              </a:lnSpc>
              <a:spcBef>
                <a:spcPts val="0"/>
              </a:spcBef>
              <a:spcAft>
                <a:spcPts val="19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Schrödinger Wave Equation </a:t>
            </a:r>
          </a:p>
          <a:p>
            <a:pPr marL="342900" marR="3810" lvl="0" indent="-342900" algn="just" fontAlgn="base">
              <a:lnSpc>
                <a:spcPct val="112000"/>
              </a:lnSpc>
              <a:spcBef>
                <a:spcPts val="0"/>
              </a:spcBef>
              <a:spcAft>
                <a:spcPts val="195"/>
              </a:spcAft>
              <a:buClr>
                <a:srgbClr val="FEB80A"/>
              </a:buClr>
              <a:buSzPts val="2450"/>
              <a:buFont typeface="Wingdings" panose="05000000000000000000" pitchFamily="2" charset="2"/>
              <a:buChar char=""/>
            </a:pP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24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can only be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solved</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for simple systems, but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approximated</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for others </a:t>
            </a:r>
          </a:p>
          <a:p>
            <a:pPr marL="342900" marR="3810" lvl="0" indent="-342900" algn="just" fontAlgn="base">
              <a:lnSpc>
                <a:spcPct val="112000"/>
              </a:lnSpc>
              <a:spcBef>
                <a:spcPts val="0"/>
              </a:spcBef>
              <a:spcAft>
                <a:spcPts val="240"/>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lvl="0"/>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Erwin Schrödinger  applied the mathematics of probability and the ideas of </a:t>
            </a:r>
            <a:r>
              <a:rPr lang="en-US" sz="2400" dirty="0" err="1">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quantitization</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to the physics equations that describe waves – resulting in an equation that predicts the </a:t>
            </a:r>
            <a:r>
              <a:rPr lang="en-US" sz="2400" b="1" dirty="0">
                <a:solidFill>
                  <a:srgbClr val="FF0000"/>
                </a:solidFill>
                <a:latin typeface="Times New Roman" panose="02020603050405020304" pitchFamily="18" charset="0"/>
                <a:ea typeface="Constantia" panose="02030602050306030303" pitchFamily="18" charset="0"/>
                <a:cs typeface="Times New Roman" panose="02020603050405020304" pitchFamily="18" charset="0"/>
              </a:rPr>
              <a:t>probability</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of finding an electron with a particular amount of energy at a particular location in the atom.</a:t>
            </a:r>
          </a:p>
          <a:p>
            <a:pPr lvl="0"/>
            <a:endPar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endParaRPr>
          </a:p>
          <a:p>
            <a:pPr marL="342900" marR="3810" lvl="0" indent="-342900" algn="just" fontAlgn="base">
              <a:lnSpc>
                <a:spcPct val="112000"/>
              </a:lnSpc>
              <a:spcBef>
                <a:spcPts val="0"/>
              </a:spcBef>
              <a:spcAft>
                <a:spcPts val="240"/>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3810" lvl="0" indent="-342900" algn="just" fontAlgn="base">
              <a:lnSpc>
                <a:spcPct val="112000"/>
              </a:lnSpc>
              <a:spcBef>
                <a:spcPts val="0"/>
              </a:spcBef>
              <a:spcAft>
                <a:spcPts val="240"/>
              </a:spcAft>
              <a:buClr>
                <a:srgbClr val="FEB80A"/>
              </a:buClr>
              <a:buSzPts val="2450"/>
              <a:buFont typeface="Wingdings" panose="05000000000000000000" pitchFamily="2" charset="2"/>
              <a:buChar char=""/>
            </a:pP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240"/>
              </a:spcAft>
              <a:buClr>
                <a:srgbClr val="FEB80A"/>
              </a:buClr>
              <a:buSzPts val="2450"/>
              <a:buFont typeface="Wingdings" panose="05000000000000000000" pitchFamily="2" charset="2"/>
              <a:buChar char=""/>
            </a:pP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135890" marR="0" indent="0">
              <a:lnSpc>
                <a:spcPct val="107000"/>
              </a:lnSpc>
              <a:spcBef>
                <a:spcPts val="0"/>
              </a:spcBef>
              <a:spcAft>
                <a:spcPts val="0"/>
              </a:spcAft>
              <a:buNone/>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798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906"/>
            <a:ext cx="10515600" cy="802493"/>
          </a:xfrm>
        </p:spPr>
        <p:txBody>
          <a:bodyPr>
            <a:normAutofit/>
          </a:bodyPr>
          <a:lstStyle/>
          <a:p>
            <a:pPr marL="82550" marR="0" indent="-6350">
              <a:lnSpc>
                <a:spcPct val="103000"/>
              </a:lnSpc>
              <a:spcBef>
                <a:spcPts val="0"/>
              </a:spcBef>
              <a:spcAft>
                <a:spcPts val="19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Pauli exclusion principle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3218" y="914398"/>
            <a:ext cx="11746524" cy="5753687"/>
          </a:xfrm>
        </p:spPr>
        <p:txBody>
          <a:bodyPr>
            <a:normAutofit lnSpcReduction="10000"/>
          </a:bodyPr>
          <a:lstStyle/>
          <a:p>
            <a:pPr marL="342900" marR="75565" lvl="0" indent="-342900" fontAlgn="base">
              <a:lnSpc>
                <a:spcPct val="93000"/>
              </a:lnSpc>
              <a:spcBef>
                <a:spcPts val="0"/>
              </a:spcBef>
              <a:spcAft>
                <a:spcPts val="50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Pauli exclusion principle states that no two electrons in an atom can have the same set of 4 quantum numbers.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75565" lvl="0" indent="-342900" fontAlgn="base">
              <a:lnSpc>
                <a:spcPct val="102000"/>
              </a:lnSpc>
              <a:spcBef>
                <a:spcPts val="0"/>
              </a:spcBef>
              <a:spcAft>
                <a:spcPts val="68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Thus, a given orbital can hold a maximum of 2 electrons of opposite spin.</a:t>
            </a:r>
            <a:endParaRPr lang="en-US" sz="2400" b="1" dirty="0">
              <a:solidFill>
                <a:srgbClr val="4E5B6F"/>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810" lvl="0" indent="-342900" algn="just" fontAlgn="base">
              <a:lnSpc>
                <a:spcPct val="112000"/>
              </a:lnSpc>
              <a:spcBef>
                <a:spcPts val="0"/>
              </a:spcBef>
              <a:spcAft>
                <a:spcPts val="25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No orbital may have more than 2 electrons.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30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Electrons in the same orbital must have opposite spins.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255"/>
              </a:spcAft>
              <a:buClr>
                <a:srgbClr val="FEB80A"/>
              </a:buClr>
              <a:buSzPts val="2450"/>
              <a:buFont typeface="Wingdings" panose="05000000000000000000" pitchFamily="2" charset="2"/>
              <a:buChar char=""/>
            </a:pPr>
            <a:r>
              <a:rPr lang="en-US" sz="3600" i="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t>
            </a: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sublevel holds  </a:t>
            </a:r>
            <a:r>
              <a:rPr lang="en-US" sz="39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electrons </a:t>
            </a:r>
          </a:p>
          <a:p>
            <a:pPr marL="342900" marR="3810" lvl="0" indent="-342900" algn="just" fontAlgn="base">
              <a:lnSpc>
                <a:spcPct val="112000"/>
              </a:lnSpc>
              <a:spcBef>
                <a:spcPts val="0"/>
              </a:spcBef>
              <a:spcAft>
                <a:spcPts val="255"/>
              </a:spcAft>
              <a:buClr>
                <a:srgbClr val="FEB80A"/>
              </a:buClr>
              <a:buSzPts val="2450"/>
              <a:buFont typeface="Wingdings" panose="05000000000000000000" pitchFamily="2" charset="2"/>
              <a:buChar char=""/>
            </a:pPr>
            <a:r>
              <a:rPr lang="en-US" sz="3600" i="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sublevel holds  </a:t>
            </a:r>
            <a:r>
              <a:rPr lang="en-US" sz="39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6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electrons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250"/>
              </a:spcAft>
              <a:buClr>
                <a:srgbClr val="FEB80A"/>
              </a:buClr>
              <a:buSzPts val="2450"/>
              <a:buFont typeface="Wingdings" panose="05000000000000000000" pitchFamily="2" charset="2"/>
              <a:buChar char=""/>
            </a:pPr>
            <a:r>
              <a:rPr lang="en-US" sz="3600" i="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sublevel holds </a:t>
            </a:r>
            <a:r>
              <a:rPr lang="en-US" sz="39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electrons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15"/>
              </a:spcAft>
              <a:buClr>
                <a:srgbClr val="FEB80A"/>
              </a:buClr>
              <a:buSzPts val="2450"/>
              <a:buFont typeface="Wingdings" panose="05000000000000000000" pitchFamily="2" charset="2"/>
              <a:buChar char=""/>
            </a:pPr>
            <a:r>
              <a:rPr lang="en-US" sz="3600" i="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a:t>
            </a: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sublevel holds  </a:t>
            </a:r>
            <a:r>
              <a:rPr lang="en-US" sz="39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14</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electrons </a:t>
            </a:r>
          </a:p>
          <a:p>
            <a:pPr marL="342900" marR="3810" lvl="0" indent="-342900" algn="just" fontAlgn="base">
              <a:lnSpc>
                <a:spcPct val="112000"/>
              </a:lnSpc>
              <a:spcBef>
                <a:spcPts val="0"/>
              </a:spcBef>
              <a:spcAft>
                <a:spcPts val="15"/>
              </a:spcAft>
              <a:buClr>
                <a:srgbClr val="FEB80A"/>
              </a:buClr>
              <a:buSzPts val="2450"/>
              <a:buFont typeface="Wingdings" panose="05000000000000000000" pitchFamily="2" charset="2"/>
              <a:buChar char=""/>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Aufbau Principle</a:t>
            </a:r>
          </a:p>
          <a:p>
            <a:pPr marL="342900" lvl="0" indent="-342900" algn="just" fontAlgn="base">
              <a:lnSpc>
                <a:spcPct val="102000"/>
              </a:lnSpc>
              <a:spcBef>
                <a:spcPts val="0"/>
              </a:spcBef>
              <a:spcAft>
                <a:spcPts val="685"/>
              </a:spcAft>
              <a:buClr>
                <a:srgbClr val="FEB80A"/>
              </a:buClr>
              <a:buSzPts val="2450"/>
              <a:buFont typeface="Wingdings" panose="05000000000000000000" pitchFamily="2" charset="2"/>
              <a:buChar char=""/>
            </a:pPr>
            <a:r>
              <a:rPr lang="en-US"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Electrons always enter the lowest energy orbital.</a:t>
            </a:r>
            <a:endParaRPr lang="en-US" sz="1200" dirty="0">
              <a:solidFill>
                <a:srgbClr val="000000"/>
              </a:solidFill>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endParaRPr>
          </a:p>
          <a:p>
            <a:pPr marL="342900" marR="3810" lvl="0" indent="-342900" algn="just" fontAlgn="base">
              <a:lnSpc>
                <a:spcPct val="112000"/>
              </a:lnSpc>
              <a:spcBef>
                <a:spcPts val="0"/>
              </a:spcBef>
              <a:spcAft>
                <a:spcPts val="15"/>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97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855"/>
            <a:ext cx="10515600" cy="732155"/>
          </a:xfrm>
        </p:spPr>
        <p:txBody>
          <a:bodyPr>
            <a:normAutofit fontScale="90000"/>
          </a:bodyPr>
          <a:lstStyle/>
          <a:p>
            <a:pPr marL="82550" marR="0" indent="-6350">
              <a:lnSpc>
                <a:spcPct val="103000"/>
              </a:lnSpc>
              <a:spcBef>
                <a:spcPts val="0"/>
              </a:spcBef>
              <a:spcAft>
                <a:spcPts val="190"/>
              </a:spcAft>
            </a:pPr>
            <a:b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099" y="674932"/>
            <a:ext cx="11844997" cy="5134708"/>
          </a:xfrm>
        </p:spPr>
        <p:txBody>
          <a:bodyPr/>
          <a:lstStyle/>
          <a:p>
            <a:pPr marL="0" lvl="0" indent="0" algn="just" fontAlgn="base">
              <a:lnSpc>
                <a:spcPct val="112000"/>
              </a:lnSpc>
              <a:spcBef>
                <a:spcPts val="0"/>
              </a:spcBef>
              <a:spcAft>
                <a:spcPts val="15"/>
              </a:spcAft>
              <a:buClr>
                <a:srgbClr val="FEB80A"/>
              </a:buClr>
              <a:buSzPts val="2450"/>
              <a:buNone/>
            </a:pPr>
            <a:endParaRPr lang="en-US" sz="1200" dirty="0">
              <a:solidFill>
                <a:srgbClr val="000000"/>
              </a:solidFill>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endParaRPr>
          </a:p>
          <a:p>
            <a:endParaRPr lang="en-US" dirty="0"/>
          </a:p>
        </p:txBody>
      </p:sp>
      <p:sp>
        <p:nvSpPr>
          <p:cNvPr id="4" name="Rectangle 3"/>
          <p:cNvSpPr/>
          <p:nvPr/>
        </p:nvSpPr>
        <p:spPr>
          <a:xfrm>
            <a:off x="258099" y="0"/>
            <a:ext cx="5277727" cy="706540"/>
          </a:xfrm>
          <a:prstGeom prst="rect">
            <a:avLst/>
          </a:prstGeom>
        </p:spPr>
        <p:txBody>
          <a:bodyPr wrap="none">
            <a:spAutoFit/>
          </a:bodyPr>
          <a:lstStyle/>
          <a:p>
            <a:pPr marL="6350" marR="0" indent="-6350">
              <a:lnSpc>
                <a:spcPct val="107000"/>
              </a:lnSpc>
              <a:spcBef>
                <a:spcPts val="0"/>
              </a:spcBef>
              <a:spcAft>
                <a:spcPts val="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Electron configuration </a:t>
            </a:r>
            <a:endPar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8099" y="827006"/>
            <a:ext cx="11727575" cy="6451061"/>
          </a:xfrm>
          <a:prstGeom prst="rect">
            <a:avLst/>
          </a:prstGeom>
        </p:spPr>
        <p:txBody>
          <a:bodyPr wrap="square">
            <a:spAutoFit/>
          </a:bodyPr>
          <a:lstStyle/>
          <a:p>
            <a:pPr marL="342900" lvl="0" indent="-342900" algn="just" fontAlgn="base">
              <a:lnSpc>
                <a:spcPct val="94000"/>
              </a:lnSpc>
              <a:spcAft>
                <a:spcPts val="855"/>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distribution of electrons into the various energy shells and subshells in an atom in its ground state is called its </a:t>
            </a:r>
            <a:r>
              <a:rPr lang="en-US" sz="3600" b="1"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electron configuration.</a:t>
            </a: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3600" dirty="0">
              <a:solidFill>
                <a:srgbClr val="0070C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4000"/>
              </a:lnSpc>
              <a:spcBef>
                <a:spcPts val="0"/>
              </a:spcBef>
              <a:spcAft>
                <a:spcPts val="33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each energy shell and subshell has a maximum number of electrons it can hold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R="0" lvl="0" algn="just" fontAlgn="base">
              <a:lnSpc>
                <a:spcPct val="102000"/>
              </a:lnSpc>
              <a:spcBef>
                <a:spcPts val="0"/>
              </a:spcBef>
              <a:spcAft>
                <a:spcPts val="940"/>
              </a:spcAft>
              <a:buClr>
                <a:srgbClr val="FEB80A"/>
              </a:buClr>
              <a:buSzPts val="2650"/>
            </a:pP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s</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 2,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 6,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 10, </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 14</a:t>
            </a:r>
            <a:r>
              <a:rPr lang="en-US" sz="2400" i="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94000"/>
              </a:lnSpc>
              <a:spcBef>
                <a:spcPts val="0"/>
              </a:spcBef>
              <a:spcAft>
                <a:spcPts val="33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we place electrons in the energy shells and subshells in order of energy, from low energy up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R="0" lvl="0" algn="just" fontAlgn="base">
              <a:lnSpc>
                <a:spcPct val="102000"/>
              </a:lnSpc>
              <a:spcBef>
                <a:spcPts val="0"/>
              </a:spcBef>
              <a:spcAft>
                <a:spcPts val="130"/>
              </a:spcAft>
              <a:buClr>
                <a:srgbClr val="FEB80A"/>
              </a:buClr>
              <a:buSzPts val="2650"/>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(Aufbau Principal). </a:t>
            </a:r>
          </a:p>
          <a:p>
            <a:pPr marL="82550" marR="0" indent="-6350">
              <a:lnSpc>
                <a:spcPct val="107000"/>
              </a:lnSpc>
              <a:spcBef>
                <a:spcPts val="0"/>
              </a:spcBef>
              <a:spcAft>
                <a:spcPts val="0"/>
              </a:spcAft>
            </a:pP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Filling an Orbital with Electrons </a:t>
            </a:r>
          </a:p>
          <a:p>
            <a:pPr marL="342900" marR="1905" lvl="0" indent="-342900" algn="just" fontAlgn="base">
              <a:lnSpc>
                <a:spcPct val="112000"/>
              </a:lnSpc>
              <a:spcAft>
                <a:spcPts val="1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each orbital may have a maximum of 2 electrons  (Pauli Exclusion Principle). </a:t>
            </a:r>
          </a:p>
          <a:p>
            <a:pPr marL="342900" marR="1905" lvl="0" indent="-342900" algn="just" fontAlgn="base">
              <a:lnSpc>
                <a:spcPct val="112000"/>
              </a:lnSpc>
              <a:spcAft>
                <a:spcPts val="15"/>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1905" lvl="0" indent="-342900" algn="just" fontAlgn="base">
              <a:lnSpc>
                <a:spcPct val="112000"/>
              </a:lnSpc>
              <a:spcBef>
                <a:spcPts val="0"/>
              </a:spcBef>
              <a:spcAft>
                <a:spcPts val="1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electrons spin on an axis (generating their own magnetic field). </a:t>
            </a:r>
          </a:p>
          <a:p>
            <a:pPr marL="342900" marR="1905" lvl="0" indent="-342900" algn="just" fontAlgn="base">
              <a:lnSpc>
                <a:spcPct val="112000"/>
              </a:lnSpc>
              <a:spcBef>
                <a:spcPts val="0"/>
              </a:spcBef>
              <a:spcAft>
                <a:spcPts val="15"/>
              </a:spcAft>
              <a:buClr>
                <a:srgbClr val="FEB80A"/>
              </a:buClr>
              <a:buSzPts val="24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1905" lvl="0" indent="-342900" algn="just" fontAlgn="base">
              <a:lnSpc>
                <a:spcPct val="90000"/>
              </a:lnSpc>
              <a:spcBef>
                <a:spcPts val="0"/>
              </a:spcBef>
              <a:spcAft>
                <a:spcPts val="34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when two electrons are in the same orbital, they must have opposite spins (so there magnetic fields will cancel).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82550" marR="0" indent="-6350">
              <a:lnSpc>
                <a:spcPct val="107000"/>
              </a:lnSpc>
              <a:spcBef>
                <a:spcPts val="0"/>
              </a:spcBef>
              <a:spcAft>
                <a:spcPts val="0"/>
              </a:spcAft>
            </a:pP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R="0" lvl="0" algn="just" fontAlgn="base">
              <a:lnSpc>
                <a:spcPct val="102000"/>
              </a:lnSpc>
              <a:spcBef>
                <a:spcPts val="0"/>
              </a:spcBef>
              <a:spcAft>
                <a:spcPts val="130"/>
              </a:spcAft>
              <a:buClr>
                <a:srgbClr val="FEB80A"/>
              </a:buClr>
              <a:buSzPts val="2650"/>
            </a:pP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p:txBody>
      </p:sp>
    </p:spTree>
    <p:extLst>
      <p:ext uri="{BB962C8B-B14F-4D97-AF65-F5344CB8AC3E}">
        <p14:creationId xmlns:p14="http://schemas.microsoft.com/office/powerpoint/2010/main" val="2995438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10037"/>
            <a:ext cx="10515600" cy="1325563"/>
          </a:xfrm>
        </p:spPr>
        <p:txBody>
          <a:bodyPr>
            <a:normAutofit/>
          </a:bodyPr>
          <a:lstStyle/>
          <a:p>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Orbital Diagrams</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4094" y="1488000"/>
            <a:ext cx="11104632" cy="4351338"/>
          </a:xfrm>
        </p:spPr>
        <p:txBody>
          <a:bodyPr>
            <a:normAutofit/>
          </a:bodyPr>
          <a:lstStyle/>
          <a:p>
            <a:pPr marL="342900" lvl="0" indent="-342900" algn="just" fontAlgn="base">
              <a:lnSpc>
                <a:spcPct val="94000"/>
              </a:lnSpc>
              <a:spcBef>
                <a:spcPts val="0"/>
              </a:spcBef>
              <a:spcAft>
                <a:spcPts val="33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we often represent an orbital as a square and the electrons in that orbital as arrows.</a:t>
            </a:r>
          </a:p>
          <a:p>
            <a:pPr marL="0" lvl="0" indent="0" algn="just" fontAlgn="base">
              <a:lnSpc>
                <a:spcPct val="94000"/>
              </a:lnSpc>
              <a:spcBef>
                <a:spcPts val="0"/>
              </a:spcBef>
              <a:spcAft>
                <a:spcPts val="330"/>
              </a:spcAft>
              <a:buClr>
                <a:srgbClr val="FEB80A"/>
              </a:buClr>
              <a:buSzPts val="26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direction of the arrow represents the spin of the electron </a:t>
            </a: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582295" marR="0" indent="0">
              <a:lnSpc>
                <a:spcPct val="107000"/>
              </a:lnSpc>
              <a:spcBef>
                <a:spcPts val="0"/>
              </a:spcBef>
              <a:spcAft>
                <a:spcPts val="215"/>
              </a:spcAft>
              <a:buNone/>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unoccupied orbital          </a:t>
            </a:r>
            <a:r>
              <a:rPr lang="en-US" sz="2400" dirty="0" err="1">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orbital</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with 1 electron          orbital with 2 electrons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algn="just" fontAlgn="base">
              <a:lnSpc>
                <a:spcPct val="102000"/>
              </a:lnSpc>
              <a:spcBef>
                <a:spcPts val="0"/>
              </a:spcBef>
              <a:spcAft>
                <a:spcPts val="96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1819910" y="3663669"/>
            <a:ext cx="7848795" cy="990600"/>
            <a:chOff x="0" y="0"/>
            <a:chExt cx="7107301" cy="990600"/>
          </a:xfrm>
        </p:grpSpPr>
        <p:sp>
          <p:nvSpPr>
            <p:cNvPr id="5" name="Shape 32013"/>
            <p:cNvSpPr/>
            <p:nvPr/>
          </p:nvSpPr>
          <p:spPr>
            <a:xfrm>
              <a:off x="3068701" y="0"/>
              <a:ext cx="990600" cy="990600"/>
            </a:xfrm>
            <a:custGeom>
              <a:avLst/>
              <a:gdLst/>
              <a:ahLst/>
              <a:cxnLst/>
              <a:rect l="0" t="0" r="0" b="0"/>
              <a:pathLst>
                <a:path w="990600" h="990600">
                  <a:moveTo>
                    <a:pt x="0" y="0"/>
                  </a:moveTo>
                  <a:lnTo>
                    <a:pt x="990600" y="0"/>
                  </a:lnTo>
                  <a:lnTo>
                    <a:pt x="990600" y="990600"/>
                  </a:lnTo>
                  <a:lnTo>
                    <a:pt x="0" y="990600"/>
                  </a:lnTo>
                  <a:lnTo>
                    <a:pt x="0" y="0"/>
                  </a:lnTo>
                </a:path>
              </a:pathLst>
            </a:custGeom>
            <a:solidFill>
              <a:srgbClr val="7FD13B"/>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hape 2015"/>
            <p:cNvSpPr/>
            <p:nvPr/>
          </p:nvSpPr>
          <p:spPr>
            <a:xfrm>
              <a:off x="3068701" y="0"/>
              <a:ext cx="990600" cy="990600"/>
            </a:xfrm>
            <a:custGeom>
              <a:avLst/>
              <a:gdLst/>
              <a:ahLst/>
              <a:cxnLst/>
              <a:rect l="0" t="0" r="0" b="0"/>
              <a:pathLst>
                <a:path w="990600" h="990600">
                  <a:moveTo>
                    <a:pt x="0" y="990600"/>
                  </a:moveTo>
                  <a:lnTo>
                    <a:pt x="990600" y="990600"/>
                  </a:lnTo>
                  <a:lnTo>
                    <a:pt x="990600" y="0"/>
                  </a:lnTo>
                  <a:lnTo>
                    <a:pt x="0" y="0"/>
                  </a:lnTo>
                  <a:close/>
                </a:path>
              </a:pathLst>
            </a:custGeom>
            <a:noFill/>
            <a:ln w="19050" cap="flat" cmpd="sng" algn="ctr">
              <a:solidFill>
                <a:srgbClr val="00000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Shape 2020"/>
            <p:cNvSpPr/>
            <p:nvPr/>
          </p:nvSpPr>
          <p:spPr>
            <a:xfrm>
              <a:off x="3399536" y="228600"/>
              <a:ext cx="103378" cy="609600"/>
            </a:xfrm>
            <a:custGeom>
              <a:avLst/>
              <a:gdLst/>
              <a:ahLst/>
              <a:cxnLst/>
              <a:rect l="0" t="0" r="0" b="0"/>
              <a:pathLst>
                <a:path w="103378" h="609600">
                  <a:moveTo>
                    <a:pt x="51689" y="0"/>
                  </a:moveTo>
                  <a:lnTo>
                    <a:pt x="102108" y="129540"/>
                  </a:lnTo>
                  <a:cubicBezTo>
                    <a:pt x="103378" y="132842"/>
                    <a:pt x="101727" y="136525"/>
                    <a:pt x="98425" y="137795"/>
                  </a:cubicBezTo>
                  <a:cubicBezTo>
                    <a:pt x="95123" y="139065"/>
                    <a:pt x="91440" y="137414"/>
                    <a:pt x="90170" y="134112"/>
                  </a:cubicBezTo>
                  <a:lnTo>
                    <a:pt x="58039" y="51489"/>
                  </a:lnTo>
                  <a:lnTo>
                    <a:pt x="58039" y="609600"/>
                  </a:lnTo>
                  <a:lnTo>
                    <a:pt x="45339" y="609600"/>
                  </a:lnTo>
                  <a:lnTo>
                    <a:pt x="45339" y="51489"/>
                  </a:lnTo>
                  <a:lnTo>
                    <a:pt x="13208" y="134112"/>
                  </a:lnTo>
                  <a:cubicBezTo>
                    <a:pt x="11938" y="137414"/>
                    <a:pt x="8255" y="139065"/>
                    <a:pt x="4953" y="137795"/>
                  </a:cubicBezTo>
                  <a:cubicBezTo>
                    <a:pt x="1651" y="136525"/>
                    <a:pt x="0" y="132842"/>
                    <a:pt x="1270" y="129540"/>
                  </a:cubicBezTo>
                  <a:lnTo>
                    <a:pt x="51689" y="0"/>
                  </a:lnTo>
                  <a:close/>
                </a:path>
              </a:pathLst>
            </a:custGeom>
            <a:solidFill>
              <a:srgbClr val="0000F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Shape 32014"/>
            <p:cNvSpPr/>
            <p:nvPr/>
          </p:nvSpPr>
          <p:spPr>
            <a:xfrm>
              <a:off x="0" y="0"/>
              <a:ext cx="990600" cy="990600"/>
            </a:xfrm>
            <a:custGeom>
              <a:avLst/>
              <a:gdLst/>
              <a:ahLst/>
              <a:cxnLst/>
              <a:rect l="0" t="0" r="0" b="0"/>
              <a:pathLst>
                <a:path w="990600" h="990600">
                  <a:moveTo>
                    <a:pt x="0" y="0"/>
                  </a:moveTo>
                  <a:lnTo>
                    <a:pt x="990600" y="0"/>
                  </a:lnTo>
                  <a:lnTo>
                    <a:pt x="990600" y="990600"/>
                  </a:lnTo>
                  <a:lnTo>
                    <a:pt x="0" y="990600"/>
                  </a:lnTo>
                  <a:lnTo>
                    <a:pt x="0" y="0"/>
                  </a:lnTo>
                </a:path>
              </a:pathLst>
            </a:custGeom>
            <a:solidFill>
              <a:srgbClr val="7FD13B"/>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Shape 2022"/>
            <p:cNvSpPr/>
            <p:nvPr/>
          </p:nvSpPr>
          <p:spPr>
            <a:xfrm>
              <a:off x="0" y="0"/>
              <a:ext cx="990600" cy="990600"/>
            </a:xfrm>
            <a:custGeom>
              <a:avLst/>
              <a:gdLst/>
              <a:ahLst/>
              <a:cxnLst/>
              <a:rect l="0" t="0" r="0" b="0"/>
              <a:pathLst>
                <a:path w="990600" h="990600">
                  <a:moveTo>
                    <a:pt x="0" y="990600"/>
                  </a:moveTo>
                  <a:lnTo>
                    <a:pt x="990600" y="990600"/>
                  </a:lnTo>
                  <a:lnTo>
                    <a:pt x="990600" y="0"/>
                  </a:lnTo>
                  <a:lnTo>
                    <a:pt x="0" y="0"/>
                  </a:lnTo>
                  <a:close/>
                </a:path>
              </a:pathLst>
            </a:custGeom>
            <a:noFill/>
            <a:ln w="19050" cap="flat" cmpd="sng" algn="ctr">
              <a:solidFill>
                <a:srgbClr val="00000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Shape 32015"/>
            <p:cNvSpPr/>
            <p:nvPr/>
          </p:nvSpPr>
          <p:spPr>
            <a:xfrm>
              <a:off x="6116701" y="0"/>
              <a:ext cx="990600" cy="990600"/>
            </a:xfrm>
            <a:custGeom>
              <a:avLst/>
              <a:gdLst/>
              <a:ahLst/>
              <a:cxnLst/>
              <a:rect l="0" t="0" r="0" b="0"/>
              <a:pathLst>
                <a:path w="990600" h="990600">
                  <a:moveTo>
                    <a:pt x="0" y="0"/>
                  </a:moveTo>
                  <a:lnTo>
                    <a:pt x="990600" y="0"/>
                  </a:lnTo>
                  <a:lnTo>
                    <a:pt x="990600" y="990600"/>
                  </a:lnTo>
                  <a:lnTo>
                    <a:pt x="0" y="990600"/>
                  </a:lnTo>
                  <a:lnTo>
                    <a:pt x="0" y="0"/>
                  </a:lnTo>
                </a:path>
              </a:pathLst>
            </a:custGeom>
            <a:solidFill>
              <a:srgbClr val="7FD13B"/>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Shape 2028"/>
            <p:cNvSpPr/>
            <p:nvPr/>
          </p:nvSpPr>
          <p:spPr>
            <a:xfrm>
              <a:off x="6116701" y="0"/>
              <a:ext cx="990600" cy="990600"/>
            </a:xfrm>
            <a:custGeom>
              <a:avLst/>
              <a:gdLst/>
              <a:ahLst/>
              <a:cxnLst/>
              <a:rect l="0" t="0" r="0" b="0"/>
              <a:pathLst>
                <a:path w="990600" h="990600">
                  <a:moveTo>
                    <a:pt x="0" y="990600"/>
                  </a:moveTo>
                  <a:lnTo>
                    <a:pt x="990600" y="990600"/>
                  </a:lnTo>
                  <a:lnTo>
                    <a:pt x="990600" y="0"/>
                  </a:lnTo>
                  <a:lnTo>
                    <a:pt x="0" y="0"/>
                  </a:lnTo>
                  <a:close/>
                </a:path>
              </a:pathLst>
            </a:custGeom>
            <a:noFill/>
            <a:ln w="19050" cap="flat" cmpd="sng" algn="ctr">
              <a:solidFill>
                <a:srgbClr val="00000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Shape 2033"/>
            <p:cNvSpPr/>
            <p:nvPr/>
          </p:nvSpPr>
          <p:spPr>
            <a:xfrm>
              <a:off x="6406261" y="228600"/>
              <a:ext cx="103378" cy="609600"/>
            </a:xfrm>
            <a:custGeom>
              <a:avLst/>
              <a:gdLst/>
              <a:ahLst/>
              <a:cxnLst/>
              <a:rect l="0" t="0" r="0" b="0"/>
              <a:pathLst>
                <a:path w="103378" h="609600">
                  <a:moveTo>
                    <a:pt x="51689" y="0"/>
                  </a:moveTo>
                  <a:lnTo>
                    <a:pt x="102108" y="129540"/>
                  </a:lnTo>
                  <a:cubicBezTo>
                    <a:pt x="103378" y="132842"/>
                    <a:pt x="101727" y="136525"/>
                    <a:pt x="98425" y="137795"/>
                  </a:cubicBezTo>
                  <a:cubicBezTo>
                    <a:pt x="95123" y="139065"/>
                    <a:pt x="91440" y="137414"/>
                    <a:pt x="90170" y="134112"/>
                  </a:cubicBezTo>
                  <a:lnTo>
                    <a:pt x="58039" y="51488"/>
                  </a:lnTo>
                  <a:lnTo>
                    <a:pt x="58039" y="609600"/>
                  </a:lnTo>
                  <a:lnTo>
                    <a:pt x="45339" y="609600"/>
                  </a:lnTo>
                  <a:lnTo>
                    <a:pt x="45339" y="51488"/>
                  </a:lnTo>
                  <a:lnTo>
                    <a:pt x="13208" y="134112"/>
                  </a:lnTo>
                  <a:cubicBezTo>
                    <a:pt x="11938" y="137414"/>
                    <a:pt x="8255" y="139065"/>
                    <a:pt x="4953" y="137795"/>
                  </a:cubicBezTo>
                  <a:cubicBezTo>
                    <a:pt x="1651" y="136525"/>
                    <a:pt x="0" y="132842"/>
                    <a:pt x="1270" y="129540"/>
                  </a:cubicBezTo>
                  <a:lnTo>
                    <a:pt x="51689" y="0"/>
                  </a:lnTo>
                  <a:close/>
                </a:path>
              </a:pathLst>
            </a:custGeom>
            <a:solidFill>
              <a:srgbClr val="0000F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Shape 2034"/>
            <p:cNvSpPr/>
            <p:nvPr/>
          </p:nvSpPr>
          <p:spPr>
            <a:xfrm>
              <a:off x="6711061" y="228600"/>
              <a:ext cx="103378" cy="609600"/>
            </a:xfrm>
            <a:custGeom>
              <a:avLst/>
              <a:gdLst/>
              <a:ahLst/>
              <a:cxnLst/>
              <a:rect l="0" t="0" r="0" b="0"/>
              <a:pathLst>
                <a:path w="103378" h="609600">
                  <a:moveTo>
                    <a:pt x="45339" y="0"/>
                  </a:moveTo>
                  <a:lnTo>
                    <a:pt x="58039" y="0"/>
                  </a:lnTo>
                  <a:lnTo>
                    <a:pt x="58039" y="558112"/>
                  </a:lnTo>
                  <a:lnTo>
                    <a:pt x="90170" y="475488"/>
                  </a:lnTo>
                  <a:cubicBezTo>
                    <a:pt x="91440" y="472186"/>
                    <a:pt x="95123" y="470535"/>
                    <a:pt x="98425" y="471805"/>
                  </a:cubicBezTo>
                  <a:cubicBezTo>
                    <a:pt x="101727" y="473075"/>
                    <a:pt x="103378" y="476758"/>
                    <a:pt x="102108" y="480060"/>
                  </a:cubicBezTo>
                  <a:lnTo>
                    <a:pt x="51689" y="609600"/>
                  </a:lnTo>
                  <a:lnTo>
                    <a:pt x="1270" y="480060"/>
                  </a:lnTo>
                  <a:cubicBezTo>
                    <a:pt x="0" y="476758"/>
                    <a:pt x="1651" y="473075"/>
                    <a:pt x="4953" y="471805"/>
                  </a:cubicBezTo>
                  <a:cubicBezTo>
                    <a:pt x="8255" y="470535"/>
                    <a:pt x="11938" y="472186"/>
                    <a:pt x="13208" y="475488"/>
                  </a:cubicBezTo>
                  <a:lnTo>
                    <a:pt x="45339" y="558112"/>
                  </a:lnTo>
                  <a:lnTo>
                    <a:pt x="45339" y="0"/>
                  </a:lnTo>
                  <a:close/>
                </a:path>
              </a:pathLst>
            </a:custGeom>
            <a:solidFill>
              <a:srgbClr val="0000F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360732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82550" marR="0" indent="-6350">
              <a:lnSpc>
                <a:spcPct val="103000"/>
              </a:lnSpc>
              <a:spcBef>
                <a:spcPts val="0"/>
              </a:spcBef>
              <a:spcAft>
                <a:spcPts val="0"/>
              </a:spcAft>
            </a:pPr>
            <a:r>
              <a:rPr lang="en-US" b="1" dirty="0">
                <a:solidFill>
                  <a:srgbClr val="4E5B6F"/>
                </a:solidFill>
                <a:latin typeface="Calibri" panose="020F0502020204030204" pitchFamily="34" charset="0"/>
                <a:ea typeface="Calibri" panose="020F0502020204030204" pitchFamily="34" charset="0"/>
              </a:rPr>
              <a:t>Filling the Orbitals in a Subshell with Electrons </a:t>
            </a:r>
            <a:br>
              <a:rPr lang="en-US" sz="3600" b="1" dirty="0">
                <a:solidFill>
                  <a:srgbClr val="4E5B6F"/>
                </a:solidFill>
                <a:latin typeface="Calibri" panose="020F0502020204030204" pitchFamily="34" charset="0"/>
                <a:ea typeface="Calibri" panose="020F0502020204030204" pitchFamily="34" charset="0"/>
              </a:rPr>
            </a:br>
            <a:endParaRPr lang="en-US" dirty="0"/>
          </a:p>
        </p:txBody>
      </p:sp>
      <p:sp>
        <p:nvSpPr>
          <p:cNvPr id="3" name="Content Placeholder 2"/>
          <p:cNvSpPr>
            <a:spLocks noGrp="1"/>
          </p:cNvSpPr>
          <p:nvPr>
            <p:ph idx="1"/>
          </p:nvPr>
        </p:nvSpPr>
        <p:spPr/>
        <p:txBody>
          <a:bodyPr/>
          <a:lstStyle/>
          <a:p>
            <a:pPr marL="342900" lvl="0" indent="-342900" algn="just" fontAlgn="base">
              <a:lnSpc>
                <a:spcPct val="119000"/>
              </a:lnSpc>
              <a:spcBef>
                <a:spcPts val="0"/>
              </a:spcBef>
              <a:buClr>
                <a:srgbClr val="FEB80A"/>
              </a:buClr>
              <a:buSzPts val="2650"/>
              <a:buFont typeface="Wingdings" panose="05000000000000000000" pitchFamily="2" charset="2"/>
              <a:buChar char=""/>
            </a:pPr>
            <a:r>
              <a:rPr lang="en-US"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energy shells fill from lowest energy to high </a:t>
            </a:r>
            <a:r>
              <a:rPr lang="en-US" sz="2650" dirty="0">
                <a:solidFill>
                  <a:srgbClr val="FEB80A"/>
                </a:solidFill>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rPr>
              <a:t> </a:t>
            </a:r>
            <a:r>
              <a:rPr lang="en-US"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subshells fill from lowest energy to high </a:t>
            </a:r>
            <a:endParaRPr lang="en-US" sz="1100" dirty="0">
              <a:solidFill>
                <a:srgbClr val="000000"/>
              </a:solidFill>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endParaRPr>
          </a:p>
          <a:p>
            <a:pPr marL="342900" marR="0" lvl="0" indent="-342900" algn="just" fontAlgn="base">
              <a:lnSpc>
                <a:spcPct val="107000"/>
              </a:lnSpc>
              <a:spcBef>
                <a:spcPts val="0"/>
              </a:spcBef>
              <a:spcAft>
                <a:spcPts val="870"/>
              </a:spcAft>
              <a:buClr>
                <a:srgbClr val="FEB80A"/>
              </a:buClr>
              <a:buSzPts val="2650"/>
              <a:buFont typeface="Wingdings" panose="05000000000000000000" pitchFamily="2" charset="2"/>
              <a:buChar char=""/>
            </a:pPr>
            <a:r>
              <a:rPr lang="en-US" sz="2400" i="1"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s</a:t>
            </a:r>
            <a:r>
              <a:rPr lang="en-US" sz="2400"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 </a:t>
            </a: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Wingdings 2" panose="05020102010507070707" pitchFamily="18" charset="2"/>
              </a:rPr>
              <a:t>→</a:t>
            </a:r>
            <a:r>
              <a:rPr lang="en-US" sz="2400"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 </a:t>
            </a:r>
            <a:r>
              <a:rPr lang="en-US" sz="2400" i="1"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p</a:t>
            </a:r>
            <a:r>
              <a:rPr lang="en-US" sz="2400"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 </a:t>
            </a: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Wingdings 2" panose="05020102010507070707" pitchFamily="18" charset="2"/>
              </a:rPr>
              <a:t>→</a:t>
            </a:r>
            <a:r>
              <a:rPr lang="en-US" sz="2400"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 </a:t>
            </a:r>
            <a:r>
              <a:rPr lang="en-US" sz="2400" i="1"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d</a:t>
            </a:r>
            <a:r>
              <a:rPr lang="en-US" sz="2400"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 </a:t>
            </a:r>
            <a:r>
              <a:rPr lang="en-US" sz="2400" dirty="0">
                <a:solidFill>
                  <a:srgbClr val="000000"/>
                </a:solidFill>
                <a:uFill>
                  <a:solidFill>
                    <a:srgbClr val="000000"/>
                  </a:solidFill>
                </a:uFill>
                <a:latin typeface="Times New Roman" panose="02020603050405020304" pitchFamily="18" charset="0"/>
                <a:ea typeface="Times New Roman" panose="02020603050405020304" pitchFamily="18" charset="0"/>
                <a:cs typeface="Wingdings 2" panose="05020102010507070707" pitchFamily="18" charset="2"/>
              </a:rPr>
              <a:t>→</a:t>
            </a:r>
            <a:r>
              <a:rPr lang="en-US" sz="2400"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 </a:t>
            </a:r>
            <a:r>
              <a:rPr lang="en-US" sz="2400" i="1"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f</a:t>
            </a:r>
            <a:r>
              <a:rPr lang="en-US" sz="2400"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 </a:t>
            </a:r>
            <a:endParaRPr lang="en-US" sz="1100" dirty="0">
              <a:solidFill>
                <a:srgbClr val="000000"/>
              </a:solidFill>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endParaRPr>
          </a:p>
          <a:p>
            <a:pPr marL="342900" marR="0" lvl="0" indent="-342900" algn="just" fontAlgn="base">
              <a:lnSpc>
                <a:spcPct val="94000"/>
              </a:lnSpc>
              <a:spcBef>
                <a:spcPts val="0"/>
              </a:spcBef>
              <a:spcAft>
                <a:spcPts val="850"/>
              </a:spcAft>
              <a:buClr>
                <a:srgbClr val="FEB80A"/>
              </a:buClr>
              <a:buSzPts val="2650"/>
              <a:buFont typeface="Wingdings" panose="05000000000000000000" pitchFamily="2" charset="2"/>
              <a:buChar char=""/>
            </a:pPr>
            <a:r>
              <a:rPr lang="en-US"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orbitals that are in the same subshell have the same energy </a:t>
            </a:r>
            <a:endParaRPr lang="en-US" sz="1100" dirty="0">
              <a:solidFill>
                <a:srgbClr val="000000"/>
              </a:solidFill>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endParaRPr>
          </a:p>
          <a:p>
            <a:pPr marL="342900" marR="0" lvl="0" indent="-342900" algn="just" fontAlgn="base">
              <a:lnSpc>
                <a:spcPct val="94000"/>
              </a:lnSpc>
              <a:spcBef>
                <a:spcPts val="0"/>
              </a:spcBef>
              <a:spcAft>
                <a:spcPts val="330"/>
              </a:spcAft>
              <a:buClr>
                <a:srgbClr val="FEB80A"/>
              </a:buClr>
              <a:buSzPts val="2650"/>
              <a:buFont typeface="Wingdings" panose="05000000000000000000" pitchFamily="2" charset="2"/>
              <a:buChar char=""/>
            </a:pPr>
            <a:r>
              <a:rPr lang="en-US"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when filling orbitals that have the same energy, place one electron in each before completing pairs </a:t>
            </a:r>
            <a:endParaRPr lang="en-US" sz="1100" dirty="0">
              <a:solidFill>
                <a:srgbClr val="000000"/>
              </a:solidFill>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endParaRPr>
          </a:p>
          <a:p>
            <a:pPr marL="342900" marR="0" lvl="0" indent="-342900" algn="just" fontAlgn="base">
              <a:lnSpc>
                <a:spcPct val="102000"/>
              </a:lnSpc>
              <a:spcBef>
                <a:spcPts val="0"/>
              </a:spcBef>
              <a:spcAft>
                <a:spcPts val="13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Hund’s Rule </a:t>
            </a:r>
            <a:endParaRPr lang="en-US" sz="1100" dirty="0">
              <a:solidFill>
                <a:srgbClr val="000000"/>
              </a:solidFill>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endParaRPr>
          </a:p>
          <a:p>
            <a:pPr marL="342900" marR="0" lvl="0" indent="-342900" algn="just" fontAlgn="base">
              <a:lnSpc>
                <a:spcPct val="102000"/>
              </a:lnSpc>
              <a:spcBef>
                <a:spcPts val="0"/>
              </a:spcBef>
              <a:spcAft>
                <a:spcPts val="485"/>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Constantia" panose="02030602050306030303" pitchFamily="18" charset="0"/>
                <a:ea typeface="Constantia" panose="02030602050306030303" pitchFamily="18" charset="0"/>
                <a:cs typeface="Constantia" panose="02030602050306030303" pitchFamily="18" charset="0"/>
              </a:rPr>
              <a:t>The Aufbau Principle describes the electron filling order in atoms.  </a:t>
            </a:r>
            <a:endParaRPr lang="en-US" sz="1100" dirty="0">
              <a:solidFill>
                <a:srgbClr val="000000"/>
              </a:solidFill>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endParaRPr>
          </a:p>
          <a:p>
            <a:endParaRPr lang="en-US" dirty="0"/>
          </a:p>
        </p:txBody>
      </p:sp>
    </p:spTree>
    <p:extLst>
      <p:ext uri="{BB962C8B-B14F-4D97-AF65-F5344CB8AC3E}">
        <p14:creationId xmlns:p14="http://schemas.microsoft.com/office/powerpoint/2010/main" val="1547840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295422" y="309489"/>
            <a:ext cx="11465169" cy="6428936"/>
          </a:xfrm>
          <a:prstGeom prst="rect">
            <a:avLst/>
          </a:prstGeom>
        </p:spPr>
      </p:pic>
    </p:spTree>
    <p:extLst>
      <p:ext uri="{BB962C8B-B14F-4D97-AF65-F5344CB8AC3E}">
        <p14:creationId xmlns:p14="http://schemas.microsoft.com/office/powerpoint/2010/main" val="1840249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07000"/>
              </a:lnSpc>
              <a:spcBef>
                <a:spcPts val="0"/>
              </a:spcBef>
              <a:spcAft>
                <a:spcPts val="800"/>
              </a:spcAft>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Order of Subshell Filling in Ground State Electron Configurations</a:t>
            </a:r>
            <a:b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46900" y="1336431"/>
            <a:ext cx="9402211" cy="5041508"/>
            <a:chOff x="71552" y="0"/>
            <a:chExt cx="8138109" cy="5898236"/>
          </a:xfrm>
        </p:grpSpPr>
        <p:sp>
          <p:nvSpPr>
            <p:cNvPr id="7" name="Rectangle 6"/>
            <p:cNvSpPr/>
            <p:nvPr/>
          </p:nvSpPr>
          <p:spPr>
            <a:xfrm>
              <a:off x="4463161" y="0"/>
              <a:ext cx="137517" cy="61977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3600" b="0" i="0" u="none" strike="noStrike" kern="0" cap="none" spc="0" normalizeH="0" baseline="0" noProof="0">
                  <a:ln>
                    <a:noFill/>
                  </a:ln>
                  <a:solidFill>
                    <a:srgbClr val="4E5B6F"/>
                  </a:solidFill>
                  <a:effectLst/>
                  <a:uLnTx/>
                  <a:uFillTx/>
                  <a:latin typeface="Calibri" panose="020F0502020204030204" pitchFamily="34" charset="0"/>
                  <a:ea typeface="Calibri" panose="020F050202020403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9" name="Rectangle 8"/>
            <p:cNvSpPr/>
            <p:nvPr/>
          </p:nvSpPr>
          <p:spPr>
            <a:xfrm>
              <a:off x="7406640" y="548869"/>
              <a:ext cx="137425" cy="619359"/>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3600" b="0" i="0" u="none" strike="noStrike" kern="0" cap="none" spc="0" normalizeH="0" baseline="0" noProof="0">
                  <a:ln>
                    <a:noFill/>
                  </a:ln>
                  <a:solidFill>
                    <a:srgbClr val="4E5B6F"/>
                  </a:solidFill>
                  <a:effectLst/>
                  <a:uLnTx/>
                  <a:uFillTx/>
                  <a:latin typeface="Calibri" panose="020F0502020204030204" pitchFamily="34" charset="0"/>
                  <a:ea typeface="Calibri" panose="020F0502020204030204" pitchFamily="34"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0" name="Rectangle 9"/>
            <p:cNvSpPr/>
            <p:nvPr/>
          </p:nvSpPr>
          <p:spPr>
            <a:xfrm>
              <a:off x="4801489" y="1785524"/>
              <a:ext cx="95291" cy="31039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1</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1" name="Rectangle 10"/>
            <p:cNvSpPr/>
            <p:nvPr/>
          </p:nvSpPr>
          <p:spPr>
            <a:xfrm>
              <a:off x="4873117" y="1785524"/>
              <a:ext cx="128475" cy="31039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2" name="Rectangle 11"/>
            <p:cNvSpPr/>
            <p:nvPr/>
          </p:nvSpPr>
          <p:spPr>
            <a:xfrm>
              <a:off x="4969129" y="1785524"/>
              <a:ext cx="71849" cy="31039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3" name="Rectangle 12"/>
            <p:cNvSpPr/>
            <p:nvPr/>
          </p:nvSpPr>
          <p:spPr>
            <a:xfrm>
              <a:off x="4801489" y="2197233"/>
              <a:ext cx="139857"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2</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4" name="Rectangle 13"/>
            <p:cNvSpPr/>
            <p:nvPr/>
          </p:nvSpPr>
          <p:spPr>
            <a:xfrm>
              <a:off x="4906645" y="2197233"/>
              <a:ext cx="123136"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5" name="Rectangle 14"/>
            <p:cNvSpPr/>
            <p:nvPr/>
          </p:nvSpPr>
          <p:spPr>
            <a:xfrm>
              <a:off x="4999609" y="2197233"/>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6" name="Rectangle 15"/>
            <p:cNvSpPr/>
            <p:nvPr/>
          </p:nvSpPr>
          <p:spPr>
            <a:xfrm>
              <a:off x="5716270" y="2197233"/>
              <a:ext cx="14715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2</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7" name="Rectangle 16"/>
            <p:cNvSpPr/>
            <p:nvPr/>
          </p:nvSpPr>
          <p:spPr>
            <a:xfrm>
              <a:off x="5827522" y="2197233"/>
              <a:ext cx="158708"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p</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8" name="Rectangle 17"/>
            <p:cNvSpPr/>
            <p:nvPr/>
          </p:nvSpPr>
          <p:spPr>
            <a:xfrm>
              <a:off x="5946394" y="2197233"/>
              <a:ext cx="71753"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9" name="Rectangle 18"/>
            <p:cNvSpPr/>
            <p:nvPr/>
          </p:nvSpPr>
          <p:spPr>
            <a:xfrm>
              <a:off x="4801489" y="2608713"/>
              <a:ext cx="138946"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3</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0" name="Rectangle 19"/>
            <p:cNvSpPr/>
            <p:nvPr/>
          </p:nvSpPr>
          <p:spPr>
            <a:xfrm>
              <a:off x="4905121" y="2608713"/>
              <a:ext cx="12830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1" name="Rectangle 20"/>
            <p:cNvSpPr/>
            <p:nvPr/>
          </p:nvSpPr>
          <p:spPr>
            <a:xfrm>
              <a:off x="5001133" y="2608713"/>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2" name="Rectangle 21"/>
            <p:cNvSpPr/>
            <p:nvPr/>
          </p:nvSpPr>
          <p:spPr>
            <a:xfrm>
              <a:off x="5716270" y="2608713"/>
              <a:ext cx="138946"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3</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 name="Rectangle 22"/>
            <p:cNvSpPr/>
            <p:nvPr/>
          </p:nvSpPr>
          <p:spPr>
            <a:xfrm>
              <a:off x="5819902" y="2608713"/>
              <a:ext cx="158708"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p</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 name="Rectangle 23"/>
            <p:cNvSpPr/>
            <p:nvPr/>
          </p:nvSpPr>
          <p:spPr>
            <a:xfrm>
              <a:off x="5938774" y="2608713"/>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5" name="Rectangle 24"/>
            <p:cNvSpPr/>
            <p:nvPr/>
          </p:nvSpPr>
          <p:spPr>
            <a:xfrm>
              <a:off x="6630670" y="2608713"/>
              <a:ext cx="138946"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3</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6" name="Rectangle 25"/>
            <p:cNvSpPr/>
            <p:nvPr/>
          </p:nvSpPr>
          <p:spPr>
            <a:xfrm>
              <a:off x="6734302" y="2608713"/>
              <a:ext cx="157795"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d</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7" name="Rectangle 26"/>
            <p:cNvSpPr/>
            <p:nvPr/>
          </p:nvSpPr>
          <p:spPr>
            <a:xfrm>
              <a:off x="6853174" y="2608713"/>
              <a:ext cx="71753"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8" name="Rectangle 27"/>
            <p:cNvSpPr/>
            <p:nvPr/>
          </p:nvSpPr>
          <p:spPr>
            <a:xfrm>
              <a:off x="4801489" y="3020193"/>
              <a:ext cx="16144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4</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9" name="Rectangle 28"/>
            <p:cNvSpPr/>
            <p:nvPr/>
          </p:nvSpPr>
          <p:spPr>
            <a:xfrm>
              <a:off x="4923409" y="3020193"/>
              <a:ext cx="12830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0" name="Rectangle 29"/>
            <p:cNvSpPr/>
            <p:nvPr/>
          </p:nvSpPr>
          <p:spPr>
            <a:xfrm>
              <a:off x="5019421" y="3020193"/>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1" name="Rectangle 30"/>
            <p:cNvSpPr/>
            <p:nvPr/>
          </p:nvSpPr>
          <p:spPr>
            <a:xfrm>
              <a:off x="5716270" y="3020193"/>
              <a:ext cx="16144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4</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2" name="Rectangle 31"/>
            <p:cNvSpPr/>
            <p:nvPr/>
          </p:nvSpPr>
          <p:spPr>
            <a:xfrm>
              <a:off x="5838190" y="3020193"/>
              <a:ext cx="158708"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p</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3" name="Rectangle 32"/>
            <p:cNvSpPr/>
            <p:nvPr/>
          </p:nvSpPr>
          <p:spPr>
            <a:xfrm>
              <a:off x="5957062" y="3020193"/>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4" name="Rectangle 33"/>
            <p:cNvSpPr/>
            <p:nvPr/>
          </p:nvSpPr>
          <p:spPr>
            <a:xfrm>
              <a:off x="6630670" y="3020193"/>
              <a:ext cx="16144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4</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5" name="Rectangle 34"/>
            <p:cNvSpPr/>
            <p:nvPr/>
          </p:nvSpPr>
          <p:spPr>
            <a:xfrm>
              <a:off x="6752590" y="3020193"/>
              <a:ext cx="157795"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d</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6" name="Rectangle 35"/>
            <p:cNvSpPr/>
            <p:nvPr/>
          </p:nvSpPr>
          <p:spPr>
            <a:xfrm>
              <a:off x="6871462" y="3020193"/>
              <a:ext cx="71753"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7" name="Rectangle 36"/>
            <p:cNvSpPr/>
            <p:nvPr/>
          </p:nvSpPr>
          <p:spPr>
            <a:xfrm>
              <a:off x="7545324" y="3020193"/>
              <a:ext cx="16144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4</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8" name="Rectangle 37"/>
            <p:cNvSpPr/>
            <p:nvPr/>
          </p:nvSpPr>
          <p:spPr>
            <a:xfrm>
              <a:off x="7667244" y="3020193"/>
              <a:ext cx="91516"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f</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9" name="Rectangle 38"/>
            <p:cNvSpPr/>
            <p:nvPr/>
          </p:nvSpPr>
          <p:spPr>
            <a:xfrm>
              <a:off x="7735824" y="3020193"/>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0" name="Rectangle 39"/>
            <p:cNvSpPr/>
            <p:nvPr/>
          </p:nvSpPr>
          <p:spPr>
            <a:xfrm>
              <a:off x="4801489" y="3431927"/>
              <a:ext cx="144722"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5</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1" name="Rectangle 40"/>
            <p:cNvSpPr/>
            <p:nvPr/>
          </p:nvSpPr>
          <p:spPr>
            <a:xfrm>
              <a:off x="4909693" y="3431927"/>
              <a:ext cx="12830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2" name="Rectangle 41"/>
            <p:cNvSpPr/>
            <p:nvPr/>
          </p:nvSpPr>
          <p:spPr>
            <a:xfrm>
              <a:off x="5005705" y="3431927"/>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3" name="Rectangle 42"/>
            <p:cNvSpPr/>
            <p:nvPr/>
          </p:nvSpPr>
          <p:spPr>
            <a:xfrm>
              <a:off x="5716270" y="3431927"/>
              <a:ext cx="144722"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5</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4" name="Rectangle 43"/>
            <p:cNvSpPr/>
            <p:nvPr/>
          </p:nvSpPr>
          <p:spPr>
            <a:xfrm>
              <a:off x="5824474" y="3431927"/>
              <a:ext cx="158708"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p</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5" name="Rectangle 44"/>
            <p:cNvSpPr/>
            <p:nvPr/>
          </p:nvSpPr>
          <p:spPr>
            <a:xfrm>
              <a:off x="5943346" y="3431927"/>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6" name="Rectangle 45"/>
            <p:cNvSpPr/>
            <p:nvPr/>
          </p:nvSpPr>
          <p:spPr>
            <a:xfrm>
              <a:off x="6630670" y="3431927"/>
              <a:ext cx="144722"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5</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7" name="Rectangle 46"/>
            <p:cNvSpPr/>
            <p:nvPr/>
          </p:nvSpPr>
          <p:spPr>
            <a:xfrm>
              <a:off x="6738874" y="3431927"/>
              <a:ext cx="157795"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d</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8" name="Rectangle 47"/>
            <p:cNvSpPr/>
            <p:nvPr/>
          </p:nvSpPr>
          <p:spPr>
            <a:xfrm>
              <a:off x="6857746" y="3431927"/>
              <a:ext cx="71753"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9" name="Rectangle 48"/>
            <p:cNvSpPr/>
            <p:nvPr/>
          </p:nvSpPr>
          <p:spPr>
            <a:xfrm>
              <a:off x="7545324" y="3431927"/>
              <a:ext cx="144722"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5</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0" name="Rectangle 49"/>
            <p:cNvSpPr/>
            <p:nvPr/>
          </p:nvSpPr>
          <p:spPr>
            <a:xfrm>
              <a:off x="7653528" y="3431927"/>
              <a:ext cx="91516"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f</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1" name="Rectangle 50"/>
            <p:cNvSpPr/>
            <p:nvPr/>
          </p:nvSpPr>
          <p:spPr>
            <a:xfrm>
              <a:off x="7722108" y="3431927"/>
              <a:ext cx="71753"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2" name="Rectangle 51"/>
            <p:cNvSpPr/>
            <p:nvPr/>
          </p:nvSpPr>
          <p:spPr>
            <a:xfrm>
              <a:off x="4801489" y="3843407"/>
              <a:ext cx="164485"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6</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3" name="Rectangle 52"/>
            <p:cNvSpPr/>
            <p:nvPr/>
          </p:nvSpPr>
          <p:spPr>
            <a:xfrm>
              <a:off x="4924933" y="3843407"/>
              <a:ext cx="12830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4" name="Rectangle 53"/>
            <p:cNvSpPr/>
            <p:nvPr/>
          </p:nvSpPr>
          <p:spPr>
            <a:xfrm>
              <a:off x="5020945" y="3843407"/>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5" name="Rectangle 54"/>
            <p:cNvSpPr/>
            <p:nvPr/>
          </p:nvSpPr>
          <p:spPr>
            <a:xfrm>
              <a:off x="5716270" y="3843407"/>
              <a:ext cx="164485"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6</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6" name="Rectangle 55"/>
            <p:cNvSpPr/>
            <p:nvPr/>
          </p:nvSpPr>
          <p:spPr>
            <a:xfrm>
              <a:off x="5839714" y="3843407"/>
              <a:ext cx="158708"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p</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7" name="Rectangle 56"/>
            <p:cNvSpPr/>
            <p:nvPr/>
          </p:nvSpPr>
          <p:spPr>
            <a:xfrm>
              <a:off x="5958586" y="3843407"/>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8" name="Rectangle 57"/>
            <p:cNvSpPr/>
            <p:nvPr/>
          </p:nvSpPr>
          <p:spPr>
            <a:xfrm>
              <a:off x="6630670" y="3843407"/>
              <a:ext cx="16448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6</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9" name="Rectangle 58"/>
            <p:cNvSpPr/>
            <p:nvPr/>
          </p:nvSpPr>
          <p:spPr>
            <a:xfrm>
              <a:off x="6754114" y="3843407"/>
              <a:ext cx="157795"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d</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60" name="Rectangle 59"/>
            <p:cNvSpPr/>
            <p:nvPr/>
          </p:nvSpPr>
          <p:spPr>
            <a:xfrm>
              <a:off x="6872986" y="3843407"/>
              <a:ext cx="71753"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61" name="Rectangle 60"/>
            <p:cNvSpPr/>
            <p:nvPr/>
          </p:nvSpPr>
          <p:spPr>
            <a:xfrm>
              <a:off x="7545324" y="3843407"/>
              <a:ext cx="71753"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62" name="Rectangle 61"/>
            <p:cNvSpPr/>
            <p:nvPr/>
          </p:nvSpPr>
          <p:spPr>
            <a:xfrm>
              <a:off x="4801489" y="4254887"/>
              <a:ext cx="146850"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7</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63" name="Rectangle 62"/>
            <p:cNvSpPr/>
            <p:nvPr/>
          </p:nvSpPr>
          <p:spPr>
            <a:xfrm>
              <a:off x="4912741" y="4254887"/>
              <a:ext cx="12830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64" name="Rectangle 63"/>
            <p:cNvSpPr/>
            <p:nvPr/>
          </p:nvSpPr>
          <p:spPr>
            <a:xfrm>
              <a:off x="5008753" y="4254887"/>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65" name="Rectangle 64"/>
            <p:cNvSpPr/>
            <p:nvPr/>
          </p:nvSpPr>
          <p:spPr>
            <a:xfrm>
              <a:off x="5716270" y="4254887"/>
              <a:ext cx="71753"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1"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66" name="Rectangle 65"/>
            <p:cNvSpPr/>
            <p:nvPr/>
          </p:nvSpPr>
          <p:spPr>
            <a:xfrm>
              <a:off x="71552" y="1556772"/>
              <a:ext cx="818166"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endParaRPr>
            </a:p>
          </p:txBody>
        </p:sp>
        <p:sp>
          <p:nvSpPr>
            <p:cNvPr id="68" name="Rectangle 67"/>
            <p:cNvSpPr/>
            <p:nvPr/>
          </p:nvSpPr>
          <p:spPr>
            <a:xfrm>
              <a:off x="686105" y="1556772"/>
              <a:ext cx="2788332"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endParaRPr>
            </a:p>
          </p:txBody>
        </p:sp>
        <p:sp>
          <p:nvSpPr>
            <p:cNvPr id="69" name="Rectangle 68"/>
            <p:cNvSpPr/>
            <p:nvPr/>
          </p:nvSpPr>
          <p:spPr>
            <a:xfrm>
              <a:off x="2783459" y="1556772"/>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71" name="Rectangle 70"/>
            <p:cNvSpPr/>
            <p:nvPr/>
          </p:nvSpPr>
          <p:spPr>
            <a:xfrm>
              <a:off x="2769743" y="1831472"/>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73" name="Rectangle 72"/>
            <p:cNvSpPr/>
            <p:nvPr/>
          </p:nvSpPr>
          <p:spPr>
            <a:xfrm>
              <a:off x="3060827" y="2105793"/>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78" name="Rectangle 77"/>
            <p:cNvSpPr/>
            <p:nvPr/>
          </p:nvSpPr>
          <p:spPr>
            <a:xfrm>
              <a:off x="2568575" y="2380113"/>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82" name="Rectangle 81"/>
            <p:cNvSpPr/>
            <p:nvPr/>
          </p:nvSpPr>
          <p:spPr>
            <a:xfrm>
              <a:off x="2285111" y="2654433"/>
              <a:ext cx="109150"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endParaRPr>
            </a:p>
          </p:txBody>
        </p:sp>
        <p:sp>
          <p:nvSpPr>
            <p:cNvPr id="84" name="Rectangle 83"/>
            <p:cNvSpPr/>
            <p:nvPr/>
          </p:nvSpPr>
          <p:spPr>
            <a:xfrm>
              <a:off x="2931287" y="2654433"/>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85" name="Shape 2196"/>
            <p:cNvSpPr/>
            <p:nvPr/>
          </p:nvSpPr>
          <p:spPr>
            <a:xfrm>
              <a:off x="4163060" y="2059661"/>
              <a:ext cx="2987675" cy="1700149"/>
            </a:xfrm>
            <a:custGeom>
              <a:avLst/>
              <a:gdLst/>
              <a:ahLst/>
              <a:cxnLst/>
              <a:rect l="0" t="0" r="0" b="0"/>
              <a:pathLst>
                <a:path w="2987675" h="1700149">
                  <a:moveTo>
                    <a:pt x="212725" y="1319149"/>
                  </a:moveTo>
                  <a:cubicBezTo>
                    <a:pt x="188976" y="1347724"/>
                    <a:pt x="38100" y="1462024"/>
                    <a:pt x="69850" y="1490599"/>
                  </a:cubicBezTo>
                  <a:cubicBezTo>
                    <a:pt x="101600" y="1519174"/>
                    <a:pt x="0" y="1700149"/>
                    <a:pt x="398526" y="1490599"/>
                  </a:cubicBezTo>
                  <a:cubicBezTo>
                    <a:pt x="796925" y="1281049"/>
                    <a:pt x="2059051" y="466725"/>
                    <a:pt x="2463800" y="233299"/>
                  </a:cubicBezTo>
                  <a:cubicBezTo>
                    <a:pt x="2868676" y="0"/>
                    <a:pt x="2749550" y="88900"/>
                    <a:pt x="2827401" y="90424"/>
                  </a:cubicBezTo>
                  <a:cubicBezTo>
                    <a:pt x="2905125" y="92075"/>
                    <a:pt x="2987675" y="172974"/>
                    <a:pt x="2927350" y="247650"/>
                  </a:cubicBezTo>
                  <a:cubicBezTo>
                    <a:pt x="2867025" y="322199"/>
                    <a:pt x="2565400" y="473075"/>
                    <a:pt x="2470150" y="533400"/>
                  </a:cubicBezTo>
                </a:path>
              </a:pathLst>
            </a:custGeom>
            <a:noFill/>
            <a:ln w="9525" cap="flat" cmpd="sng" algn="ctr">
              <a:solidFill>
                <a:srgbClr val="EB8803"/>
              </a:solidFill>
              <a:custDash>
                <a:ds d="300000" sp="225000"/>
              </a:custDash>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Shape 2197"/>
            <p:cNvSpPr/>
            <p:nvPr/>
          </p:nvSpPr>
          <p:spPr>
            <a:xfrm>
              <a:off x="4404360" y="2073250"/>
              <a:ext cx="2212975" cy="1300861"/>
            </a:xfrm>
            <a:custGeom>
              <a:avLst/>
              <a:gdLst/>
              <a:ahLst/>
              <a:cxnLst/>
              <a:rect l="0" t="0" r="0" b="0"/>
              <a:pathLst>
                <a:path w="2212975" h="1300861">
                  <a:moveTo>
                    <a:pt x="2206625" y="0"/>
                  </a:moveTo>
                  <a:lnTo>
                    <a:pt x="2212975" y="10922"/>
                  </a:lnTo>
                  <a:lnTo>
                    <a:pt x="68938" y="1267802"/>
                  </a:lnTo>
                  <a:lnTo>
                    <a:pt x="84963" y="1295146"/>
                  </a:lnTo>
                  <a:lnTo>
                    <a:pt x="0" y="1300861"/>
                  </a:lnTo>
                  <a:lnTo>
                    <a:pt x="46482" y="1229487"/>
                  </a:lnTo>
                  <a:lnTo>
                    <a:pt x="62517" y="1256847"/>
                  </a:lnTo>
                  <a:lnTo>
                    <a:pt x="2206625" y="0"/>
                  </a:lnTo>
                  <a:close/>
                </a:path>
              </a:pathLst>
            </a:custGeom>
            <a:solidFill>
              <a:srgbClr val="EB880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Shape 2198"/>
            <p:cNvSpPr/>
            <p:nvPr/>
          </p:nvSpPr>
          <p:spPr>
            <a:xfrm>
              <a:off x="4404360" y="2606650"/>
              <a:ext cx="2212975" cy="1300861"/>
            </a:xfrm>
            <a:custGeom>
              <a:avLst/>
              <a:gdLst/>
              <a:ahLst/>
              <a:cxnLst/>
              <a:rect l="0" t="0" r="0" b="0"/>
              <a:pathLst>
                <a:path w="2212975" h="1300861">
                  <a:moveTo>
                    <a:pt x="2206625" y="0"/>
                  </a:moveTo>
                  <a:lnTo>
                    <a:pt x="2212975" y="10922"/>
                  </a:lnTo>
                  <a:lnTo>
                    <a:pt x="68938" y="1267802"/>
                  </a:lnTo>
                  <a:lnTo>
                    <a:pt x="84963" y="1295146"/>
                  </a:lnTo>
                  <a:lnTo>
                    <a:pt x="0" y="1300861"/>
                  </a:lnTo>
                  <a:lnTo>
                    <a:pt x="46482" y="1229487"/>
                  </a:lnTo>
                  <a:lnTo>
                    <a:pt x="62517" y="1256847"/>
                  </a:lnTo>
                  <a:lnTo>
                    <a:pt x="2206625" y="0"/>
                  </a:lnTo>
                  <a:close/>
                </a:path>
              </a:pathLst>
            </a:custGeom>
            <a:solidFill>
              <a:srgbClr val="EB880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Shape 2199"/>
            <p:cNvSpPr/>
            <p:nvPr/>
          </p:nvSpPr>
          <p:spPr>
            <a:xfrm>
              <a:off x="4070985" y="964286"/>
              <a:ext cx="2936875" cy="1716024"/>
            </a:xfrm>
            <a:custGeom>
              <a:avLst/>
              <a:gdLst/>
              <a:ahLst/>
              <a:cxnLst/>
              <a:rect l="0" t="0" r="0" b="0"/>
              <a:pathLst>
                <a:path w="2936875" h="1716024">
                  <a:moveTo>
                    <a:pt x="255524" y="1300099"/>
                  </a:moveTo>
                  <a:cubicBezTo>
                    <a:pt x="230124" y="1320800"/>
                    <a:pt x="79375" y="1393825"/>
                    <a:pt x="104775" y="1428750"/>
                  </a:cubicBezTo>
                  <a:cubicBezTo>
                    <a:pt x="130175" y="1463675"/>
                    <a:pt x="0" y="1716024"/>
                    <a:pt x="404749" y="1514475"/>
                  </a:cubicBezTo>
                  <a:cubicBezTo>
                    <a:pt x="809625" y="1312799"/>
                    <a:pt x="2130425" y="428625"/>
                    <a:pt x="2533650" y="214249"/>
                  </a:cubicBezTo>
                  <a:cubicBezTo>
                    <a:pt x="2936875" y="0"/>
                    <a:pt x="2798699" y="196850"/>
                    <a:pt x="2827274" y="228600"/>
                  </a:cubicBezTo>
                  <a:cubicBezTo>
                    <a:pt x="2855849" y="260350"/>
                    <a:pt x="2755900" y="352425"/>
                    <a:pt x="2705100" y="400050"/>
                  </a:cubicBezTo>
                  <a:cubicBezTo>
                    <a:pt x="2654300" y="447675"/>
                    <a:pt x="2557399" y="490474"/>
                    <a:pt x="2519299" y="514350"/>
                  </a:cubicBezTo>
                </a:path>
              </a:pathLst>
            </a:custGeom>
            <a:noFill/>
            <a:ln w="9525" cap="flat" cmpd="sng" algn="ctr">
              <a:solidFill>
                <a:srgbClr val="EB8803"/>
              </a:solidFill>
              <a:custDash>
                <a:ds d="300000" sp="225000"/>
              </a:custDash>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Shape 2200"/>
            <p:cNvSpPr/>
            <p:nvPr/>
          </p:nvSpPr>
          <p:spPr>
            <a:xfrm>
              <a:off x="4404360" y="1235050"/>
              <a:ext cx="1679575" cy="996061"/>
            </a:xfrm>
            <a:custGeom>
              <a:avLst/>
              <a:gdLst/>
              <a:ahLst/>
              <a:cxnLst/>
              <a:rect l="0" t="0" r="0" b="0"/>
              <a:pathLst>
                <a:path w="1679575" h="996061">
                  <a:moveTo>
                    <a:pt x="1673225" y="0"/>
                  </a:moveTo>
                  <a:lnTo>
                    <a:pt x="1679575" y="10922"/>
                  </a:lnTo>
                  <a:lnTo>
                    <a:pt x="68859" y="962795"/>
                  </a:lnTo>
                  <a:lnTo>
                    <a:pt x="84963" y="990092"/>
                  </a:lnTo>
                  <a:lnTo>
                    <a:pt x="0" y="996061"/>
                  </a:lnTo>
                  <a:lnTo>
                    <a:pt x="46228" y="924433"/>
                  </a:lnTo>
                  <a:lnTo>
                    <a:pt x="62407" y="951858"/>
                  </a:lnTo>
                  <a:lnTo>
                    <a:pt x="1673225" y="0"/>
                  </a:lnTo>
                  <a:close/>
                </a:path>
              </a:pathLst>
            </a:custGeom>
            <a:solidFill>
              <a:srgbClr val="EB880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Shape 2201"/>
            <p:cNvSpPr/>
            <p:nvPr/>
          </p:nvSpPr>
          <p:spPr>
            <a:xfrm>
              <a:off x="4404360" y="1463650"/>
              <a:ext cx="2212975" cy="1300861"/>
            </a:xfrm>
            <a:custGeom>
              <a:avLst/>
              <a:gdLst/>
              <a:ahLst/>
              <a:cxnLst/>
              <a:rect l="0" t="0" r="0" b="0"/>
              <a:pathLst>
                <a:path w="2212975" h="1300861">
                  <a:moveTo>
                    <a:pt x="2206625" y="0"/>
                  </a:moveTo>
                  <a:lnTo>
                    <a:pt x="2212975" y="10922"/>
                  </a:lnTo>
                  <a:lnTo>
                    <a:pt x="68938" y="1267802"/>
                  </a:lnTo>
                  <a:lnTo>
                    <a:pt x="84963" y="1295146"/>
                  </a:lnTo>
                  <a:lnTo>
                    <a:pt x="0" y="1300861"/>
                  </a:lnTo>
                  <a:lnTo>
                    <a:pt x="46482" y="1229487"/>
                  </a:lnTo>
                  <a:lnTo>
                    <a:pt x="62517" y="1256847"/>
                  </a:lnTo>
                  <a:lnTo>
                    <a:pt x="2206625" y="0"/>
                  </a:lnTo>
                  <a:close/>
                </a:path>
              </a:pathLst>
            </a:custGeom>
            <a:solidFill>
              <a:srgbClr val="EB880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Shape 2202"/>
            <p:cNvSpPr/>
            <p:nvPr/>
          </p:nvSpPr>
          <p:spPr>
            <a:xfrm>
              <a:off x="4148836" y="1515212"/>
              <a:ext cx="2932049" cy="1674749"/>
            </a:xfrm>
            <a:custGeom>
              <a:avLst/>
              <a:gdLst/>
              <a:ahLst/>
              <a:cxnLst/>
              <a:rect l="0" t="0" r="0" b="0"/>
              <a:pathLst>
                <a:path w="2932049" h="1674749">
                  <a:moveTo>
                    <a:pt x="206375" y="1277874"/>
                  </a:moveTo>
                  <a:cubicBezTo>
                    <a:pt x="179324" y="1296924"/>
                    <a:pt x="14224" y="1358773"/>
                    <a:pt x="49149" y="1392174"/>
                  </a:cubicBezTo>
                  <a:cubicBezTo>
                    <a:pt x="84074" y="1425448"/>
                    <a:pt x="0" y="1674749"/>
                    <a:pt x="412750" y="1477899"/>
                  </a:cubicBezTo>
                  <a:cubicBezTo>
                    <a:pt x="825500" y="1281049"/>
                    <a:pt x="2122424" y="412623"/>
                    <a:pt x="2527300" y="206375"/>
                  </a:cubicBezTo>
                  <a:cubicBezTo>
                    <a:pt x="2932049" y="0"/>
                    <a:pt x="2806700" y="201549"/>
                    <a:pt x="2841625" y="234950"/>
                  </a:cubicBezTo>
                  <a:cubicBezTo>
                    <a:pt x="2876550" y="268224"/>
                    <a:pt x="2800350" y="357124"/>
                    <a:pt x="2741549" y="406273"/>
                  </a:cubicBezTo>
                  <a:cubicBezTo>
                    <a:pt x="2682875" y="455549"/>
                    <a:pt x="2544699" y="507873"/>
                    <a:pt x="2492375" y="534924"/>
                  </a:cubicBezTo>
                </a:path>
              </a:pathLst>
            </a:custGeom>
            <a:noFill/>
            <a:ln w="9525" cap="flat" cmpd="sng" algn="ctr">
              <a:solidFill>
                <a:srgbClr val="EB8803"/>
              </a:solidFill>
              <a:custDash>
                <a:ds d="300000" sp="225000"/>
              </a:custDash>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Shape 2203"/>
            <p:cNvSpPr/>
            <p:nvPr/>
          </p:nvSpPr>
          <p:spPr>
            <a:xfrm>
              <a:off x="4047236" y="2256511"/>
              <a:ext cx="3697224" cy="2049399"/>
            </a:xfrm>
            <a:custGeom>
              <a:avLst/>
              <a:gdLst/>
              <a:ahLst/>
              <a:cxnLst/>
              <a:rect l="0" t="0" r="0" b="0"/>
              <a:pathLst>
                <a:path w="3697224" h="2049399">
                  <a:moveTo>
                    <a:pt x="365125" y="1646174"/>
                  </a:moveTo>
                  <a:cubicBezTo>
                    <a:pt x="341249" y="1660525"/>
                    <a:pt x="201549" y="1706499"/>
                    <a:pt x="222250" y="1731899"/>
                  </a:cubicBezTo>
                  <a:cubicBezTo>
                    <a:pt x="242824" y="1757299"/>
                    <a:pt x="0" y="2049399"/>
                    <a:pt x="493649" y="1803400"/>
                  </a:cubicBezTo>
                  <a:cubicBezTo>
                    <a:pt x="987298" y="1557274"/>
                    <a:pt x="2674874" y="501650"/>
                    <a:pt x="3186049" y="250825"/>
                  </a:cubicBezTo>
                  <a:cubicBezTo>
                    <a:pt x="3697224" y="0"/>
                    <a:pt x="3519424" y="263525"/>
                    <a:pt x="3557524" y="293624"/>
                  </a:cubicBezTo>
                  <a:cubicBezTo>
                    <a:pt x="3595624" y="323850"/>
                    <a:pt x="3462274" y="398399"/>
                    <a:pt x="3414649" y="436499"/>
                  </a:cubicBezTo>
                  <a:cubicBezTo>
                    <a:pt x="3367024" y="474599"/>
                    <a:pt x="3301873" y="504825"/>
                    <a:pt x="3271774" y="522224"/>
                  </a:cubicBezTo>
                </a:path>
              </a:pathLst>
            </a:custGeom>
            <a:noFill/>
            <a:ln w="9525" cap="flat" cmpd="sng" algn="ctr">
              <a:solidFill>
                <a:srgbClr val="EB8803"/>
              </a:solidFill>
              <a:custDash>
                <a:ds d="300000" sp="225000"/>
              </a:custDash>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Shape 2204"/>
            <p:cNvSpPr/>
            <p:nvPr/>
          </p:nvSpPr>
          <p:spPr>
            <a:xfrm>
              <a:off x="4404360" y="2759050"/>
              <a:ext cx="2898775" cy="1648460"/>
            </a:xfrm>
            <a:custGeom>
              <a:avLst/>
              <a:gdLst/>
              <a:ahLst/>
              <a:cxnLst/>
              <a:rect l="0" t="0" r="0" b="0"/>
              <a:pathLst>
                <a:path w="2898775" h="1648460">
                  <a:moveTo>
                    <a:pt x="2892425" y="0"/>
                  </a:moveTo>
                  <a:lnTo>
                    <a:pt x="2898775" y="10922"/>
                  </a:lnTo>
                  <a:lnTo>
                    <a:pt x="69444" y="1616423"/>
                  </a:lnTo>
                  <a:lnTo>
                    <a:pt x="85090" y="1644015"/>
                  </a:lnTo>
                  <a:lnTo>
                    <a:pt x="0" y="1648460"/>
                  </a:lnTo>
                  <a:lnTo>
                    <a:pt x="47498" y="1577721"/>
                  </a:lnTo>
                  <a:lnTo>
                    <a:pt x="63159" y="1605339"/>
                  </a:lnTo>
                  <a:lnTo>
                    <a:pt x="2892425" y="0"/>
                  </a:lnTo>
                  <a:close/>
                </a:path>
              </a:pathLst>
            </a:custGeom>
            <a:solidFill>
              <a:srgbClr val="EB880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Shape 2205"/>
            <p:cNvSpPr/>
            <p:nvPr/>
          </p:nvSpPr>
          <p:spPr>
            <a:xfrm>
              <a:off x="4090035" y="2881986"/>
              <a:ext cx="3510026" cy="1951101"/>
            </a:xfrm>
            <a:custGeom>
              <a:avLst/>
              <a:gdLst/>
              <a:ahLst/>
              <a:cxnLst/>
              <a:rect l="0" t="0" r="0" b="0"/>
              <a:pathLst>
                <a:path w="3510026" h="1951101">
                  <a:moveTo>
                    <a:pt x="285750" y="1582674"/>
                  </a:moveTo>
                  <a:cubicBezTo>
                    <a:pt x="257175" y="1600200"/>
                    <a:pt x="80899" y="1662049"/>
                    <a:pt x="114300" y="1682750"/>
                  </a:cubicBezTo>
                  <a:cubicBezTo>
                    <a:pt x="147574" y="1703324"/>
                    <a:pt x="0" y="1951101"/>
                    <a:pt x="485775" y="1711325"/>
                  </a:cubicBezTo>
                  <a:cubicBezTo>
                    <a:pt x="971550" y="1471549"/>
                    <a:pt x="2548001" y="479425"/>
                    <a:pt x="3028950" y="239649"/>
                  </a:cubicBezTo>
                  <a:cubicBezTo>
                    <a:pt x="3510026" y="0"/>
                    <a:pt x="3338576" y="247650"/>
                    <a:pt x="3376676" y="273050"/>
                  </a:cubicBezTo>
                  <a:cubicBezTo>
                    <a:pt x="3414776" y="298450"/>
                    <a:pt x="3316351" y="355600"/>
                    <a:pt x="3257550" y="396875"/>
                  </a:cubicBezTo>
                  <a:cubicBezTo>
                    <a:pt x="3198876" y="438150"/>
                    <a:pt x="3076575" y="498475"/>
                    <a:pt x="3028950" y="525399"/>
                  </a:cubicBezTo>
                </a:path>
              </a:pathLst>
            </a:custGeom>
            <a:noFill/>
            <a:ln w="9525" cap="flat" cmpd="sng" algn="ctr">
              <a:solidFill>
                <a:srgbClr val="EB8803"/>
              </a:solidFill>
              <a:custDash>
                <a:ds d="300000" sp="225000"/>
              </a:custDash>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Shape 2206"/>
            <p:cNvSpPr/>
            <p:nvPr/>
          </p:nvSpPr>
          <p:spPr>
            <a:xfrm>
              <a:off x="4404360" y="3425800"/>
              <a:ext cx="2703449" cy="1558036"/>
            </a:xfrm>
            <a:custGeom>
              <a:avLst/>
              <a:gdLst/>
              <a:ahLst/>
              <a:cxnLst/>
              <a:rect l="0" t="0" r="0" b="0"/>
              <a:pathLst>
                <a:path w="2703449" h="1558036">
                  <a:moveTo>
                    <a:pt x="2697226" y="0"/>
                  </a:moveTo>
                  <a:lnTo>
                    <a:pt x="2703449" y="10922"/>
                  </a:lnTo>
                  <a:lnTo>
                    <a:pt x="69235" y="1525509"/>
                  </a:lnTo>
                  <a:lnTo>
                    <a:pt x="85090" y="1553083"/>
                  </a:lnTo>
                  <a:lnTo>
                    <a:pt x="0" y="1558036"/>
                  </a:lnTo>
                  <a:lnTo>
                    <a:pt x="47117" y="1487043"/>
                  </a:lnTo>
                  <a:lnTo>
                    <a:pt x="62883" y="1514463"/>
                  </a:lnTo>
                  <a:lnTo>
                    <a:pt x="2697226" y="0"/>
                  </a:lnTo>
                  <a:close/>
                </a:path>
              </a:pathLst>
            </a:custGeom>
            <a:solidFill>
              <a:srgbClr val="EB880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Shape 2207"/>
            <p:cNvSpPr/>
            <p:nvPr/>
          </p:nvSpPr>
          <p:spPr>
            <a:xfrm>
              <a:off x="4432935" y="3544799"/>
              <a:ext cx="3355975" cy="1939100"/>
            </a:xfrm>
            <a:custGeom>
              <a:avLst/>
              <a:gdLst/>
              <a:ahLst/>
              <a:cxnLst/>
              <a:rect l="0" t="0" r="0" b="0"/>
              <a:pathLst>
                <a:path w="3355975" h="1939100">
                  <a:moveTo>
                    <a:pt x="3349625" y="0"/>
                  </a:moveTo>
                  <a:lnTo>
                    <a:pt x="3355975" y="11049"/>
                  </a:lnTo>
                  <a:lnTo>
                    <a:pt x="69208" y="1906519"/>
                  </a:lnTo>
                  <a:lnTo>
                    <a:pt x="85090" y="1934032"/>
                  </a:lnTo>
                  <a:lnTo>
                    <a:pt x="0" y="1939100"/>
                  </a:lnTo>
                  <a:lnTo>
                    <a:pt x="46990" y="1868030"/>
                  </a:lnTo>
                  <a:lnTo>
                    <a:pt x="62853" y="1895510"/>
                  </a:lnTo>
                  <a:lnTo>
                    <a:pt x="3349625" y="0"/>
                  </a:lnTo>
                  <a:close/>
                </a:path>
              </a:pathLst>
            </a:custGeom>
            <a:solidFill>
              <a:srgbClr val="EB880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Shape 2208"/>
            <p:cNvSpPr/>
            <p:nvPr/>
          </p:nvSpPr>
          <p:spPr>
            <a:xfrm>
              <a:off x="4042410" y="3077312"/>
              <a:ext cx="4130675" cy="2341499"/>
            </a:xfrm>
            <a:custGeom>
              <a:avLst/>
              <a:gdLst/>
              <a:ahLst/>
              <a:cxnLst/>
              <a:rect l="0" t="0" r="0" b="0"/>
              <a:pathLst>
                <a:path w="4130675" h="2341499">
                  <a:moveTo>
                    <a:pt x="350774" y="1916049"/>
                  </a:moveTo>
                  <a:cubicBezTo>
                    <a:pt x="319024" y="1935099"/>
                    <a:pt x="125349" y="2008124"/>
                    <a:pt x="161925" y="2030349"/>
                  </a:cubicBezTo>
                  <a:cubicBezTo>
                    <a:pt x="198374" y="2052574"/>
                    <a:pt x="0" y="2341499"/>
                    <a:pt x="566674" y="2050923"/>
                  </a:cubicBezTo>
                  <a:cubicBezTo>
                    <a:pt x="1133475" y="1760474"/>
                    <a:pt x="2994025" y="574675"/>
                    <a:pt x="3562350" y="287274"/>
                  </a:cubicBezTo>
                  <a:cubicBezTo>
                    <a:pt x="4130675" y="0"/>
                    <a:pt x="3928999" y="304800"/>
                    <a:pt x="3976624" y="330200"/>
                  </a:cubicBezTo>
                  <a:cubicBezTo>
                    <a:pt x="4024249" y="355600"/>
                    <a:pt x="3876675" y="420624"/>
                    <a:pt x="3851275" y="444500"/>
                  </a:cubicBezTo>
                </a:path>
              </a:pathLst>
            </a:custGeom>
            <a:noFill/>
            <a:ln w="9525" cap="flat" cmpd="sng" algn="ctr">
              <a:solidFill>
                <a:srgbClr val="EB8803"/>
              </a:solidFill>
              <a:custDash>
                <a:ds d="300000" sp="225000"/>
              </a:custDash>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Shape 2209"/>
            <p:cNvSpPr/>
            <p:nvPr/>
          </p:nvSpPr>
          <p:spPr>
            <a:xfrm>
              <a:off x="4075811" y="3583661"/>
              <a:ext cx="4133850" cy="2314575"/>
            </a:xfrm>
            <a:custGeom>
              <a:avLst/>
              <a:gdLst/>
              <a:ahLst/>
              <a:cxnLst/>
              <a:rect l="0" t="0" r="0" b="0"/>
              <a:pathLst>
                <a:path w="4133850" h="2314575">
                  <a:moveTo>
                    <a:pt x="346075" y="1893888"/>
                  </a:moveTo>
                  <a:cubicBezTo>
                    <a:pt x="317500" y="1912938"/>
                    <a:pt x="152400" y="1985963"/>
                    <a:pt x="188849" y="2008188"/>
                  </a:cubicBezTo>
                  <a:cubicBezTo>
                    <a:pt x="225425" y="2030413"/>
                    <a:pt x="0" y="2314575"/>
                    <a:pt x="561975" y="2028825"/>
                  </a:cubicBezTo>
                  <a:cubicBezTo>
                    <a:pt x="1123950" y="1743075"/>
                    <a:pt x="2987675" y="587375"/>
                    <a:pt x="3560699" y="293624"/>
                  </a:cubicBezTo>
                  <a:cubicBezTo>
                    <a:pt x="4133850" y="0"/>
                    <a:pt x="3952875" y="244475"/>
                    <a:pt x="4000500" y="266700"/>
                  </a:cubicBezTo>
                  <a:cubicBezTo>
                    <a:pt x="4048125" y="288925"/>
                    <a:pt x="3878199" y="390525"/>
                    <a:pt x="3846449" y="422275"/>
                  </a:cubicBezTo>
                </a:path>
              </a:pathLst>
            </a:custGeom>
            <a:noFill/>
            <a:ln w="9525" cap="flat" cmpd="sng" algn="ctr">
              <a:solidFill>
                <a:srgbClr val="EB8803"/>
              </a:solidFill>
              <a:custDash>
                <a:ds d="300000" sp="225000"/>
              </a:custDash>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Shape 2210"/>
            <p:cNvSpPr/>
            <p:nvPr/>
          </p:nvSpPr>
          <p:spPr>
            <a:xfrm>
              <a:off x="5852160" y="4025875"/>
              <a:ext cx="2060575" cy="1224661"/>
            </a:xfrm>
            <a:custGeom>
              <a:avLst/>
              <a:gdLst/>
              <a:ahLst/>
              <a:cxnLst/>
              <a:rect l="0" t="0" r="0" b="0"/>
              <a:pathLst>
                <a:path w="2060575" h="1224661">
                  <a:moveTo>
                    <a:pt x="2054225" y="0"/>
                  </a:moveTo>
                  <a:lnTo>
                    <a:pt x="2060575" y="10922"/>
                  </a:lnTo>
                  <a:lnTo>
                    <a:pt x="68788" y="1191304"/>
                  </a:lnTo>
                  <a:lnTo>
                    <a:pt x="84963" y="1218590"/>
                  </a:lnTo>
                  <a:lnTo>
                    <a:pt x="0" y="1224661"/>
                  </a:lnTo>
                  <a:lnTo>
                    <a:pt x="46101" y="1153033"/>
                  </a:lnTo>
                  <a:lnTo>
                    <a:pt x="62313" y="1180382"/>
                  </a:lnTo>
                  <a:lnTo>
                    <a:pt x="2054225" y="0"/>
                  </a:lnTo>
                  <a:close/>
                </a:path>
              </a:pathLst>
            </a:custGeom>
            <a:solidFill>
              <a:srgbClr val="EB8803"/>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100"/>
            <p:cNvSpPr/>
            <p:nvPr/>
          </p:nvSpPr>
          <p:spPr>
            <a:xfrm>
              <a:off x="2645664" y="3732155"/>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03" name="Rectangle 102"/>
            <p:cNvSpPr/>
            <p:nvPr/>
          </p:nvSpPr>
          <p:spPr>
            <a:xfrm>
              <a:off x="2810256" y="4006626"/>
              <a:ext cx="76415" cy="31039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05" name="Rectangle 104"/>
            <p:cNvSpPr/>
            <p:nvPr/>
          </p:nvSpPr>
          <p:spPr>
            <a:xfrm>
              <a:off x="2006854" y="4281176"/>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07" name="Rectangle 106"/>
            <p:cNvSpPr/>
            <p:nvPr/>
          </p:nvSpPr>
          <p:spPr>
            <a:xfrm>
              <a:off x="1020826" y="4555495"/>
              <a:ext cx="76314" cy="30997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482842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3" y="336991"/>
            <a:ext cx="10515600" cy="774358"/>
          </a:xfrm>
        </p:spPr>
        <p:txBody>
          <a:bodyPr>
            <a:noAutofit/>
          </a:bodyPr>
          <a:lstStyle/>
          <a:p>
            <a:r>
              <a:rPr lang="en-US" sz="3600" dirty="0">
                <a:solidFill>
                  <a:srgbClr val="0070C0"/>
                </a:solidFill>
                <a:latin typeface="Times New Roman" panose="02020603050405020304" pitchFamily="18" charset="0"/>
                <a:cs typeface="Times New Roman" panose="02020603050405020304" pitchFamily="18" charset="0"/>
              </a:rPr>
              <a:t>Or you can use the periodic chart . </a:t>
            </a:r>
            <a:br>
              <a:rPr lang="en-US" sz="3600" dirty="0">
                <a:solidFill>
                  <a:srgbClr val="0070C0"/>
                </a:solidFill>
                <a:latin typeface="Times New Roman" panose="02020603050405020304" pitchFamily="18" charset="0"/>
                <a:cs typeface="Times New Roman" panose="02020603050405020304" pitchFamily="18" charset="0"/>
              </a:rPr>
            </a:br>
            <a:endParaRPr lang="en-US" sz="3600"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stretch>
            <a:fillRect/>
          </a:stretch>
        </p:blipFill>
        <p:spPr>
          <a:xfrm>
            <a:off x="148882" y="928469"/>
            <a:ext cx="11850859" cy="5697414"/>
          </a:xfrm>
          <a:prstGeom prst="rect">
            <a:avLst/>
          </a:prstGeom>
        </p:spPr>
      </p:pic>
    </p:spTree>
    <p:extLst>
      <p:ext uri="{BB962C8B-B14F-4D97-AF65-F5344CB8AC3E}">
        <p14:creationId xmlns:p14="http://schemas.microsoft.com/office/powerpoint/2010/main" val="1145705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 y="111907"/>
            <a:ext cx="11676185" cy="1325563"/>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A box diagram showing the order in which orbitals fill to produce the atoms in the periodic table </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stretch>
            <a:fillRect/>
          </a:stretch>
        </p:blipFill>
        <p:spPr>
          <a:xfrm>
            <a:off x="5286375" y="1437470"/>
            <a:ext cx="6530486" cy="5286887"/>
          </a:xfrm>
          <a:prstGeom prst="rect">
            <a:avLst/>
          </a:prstGeom>
        </p:spPr>
      </p:pic>
      <p:sp>
        <p:nvSpPr>
          <p:cNvPr id="5" name="Rectangle 4"/>
          <p:cNvSpPr/>
          <p:nvPr/>
        </p:nvSpPr>
        <p:spPr>
          <a:xfrm>
            <a:off x="140676" y="1781295"/>
            <a:ext cx="5384038" cy="461665"/>
          </a:xfrm>
          <a:prstGeom prst="rect">
            <a:avLst/>
          </a:prstGeom>
        </p:spPr>
        <p:txBody>
          <a:bodyPr wrap="none">
            <a:spAutoFit/>
          </a:bodyPr>
          <a:lstStyle/>
          <a:p>
            <a:r>
              <a:rPr lang="en-US" sz="2400" b="1" dirty="0">
                <a:latin typeface="Times New Roman" panose="02020603050405020304" pitchFamily="18" charset="0"/>
                <a:ea typeface="Arial" panose="020B0604020202020204" pitchFamily="34" charset="0"/>
                <a:cs typeface="Times New Roman" panose="02020603050405020304" pitchFamily="18" charset="0"/>
              </a:rPr>
              <a:t>produce the atoms in the periodic table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392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58725"/>
            <a:ext cx="10515600" cy="661817"/>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Hund’s Rule </a:t>
            </a:r>
            <a:br>
              <a:rPr lang="en-US" b="1" dirty="0"/>
            </a:br>
            <a:endParaRPr lang="en-US" dirty="0"/>
          </a:p>
        </p:txBody>
      </p:sp>
      <p:sp>
        <p:nvSpPr>
          <p:cNvPr id="4" name="Rectangle 1"/>
          <p:cNvSpPr>
            <a:spLocks noGrp="1" noChangeArrowheads="1"/>
          </p:cNvSpPr>
          <p:nvPr>
            <p:ph idx="1"/>
          </p:nvPr>
        </p:nvSpPr>
        <p:spPr bwMode="auto">
          <a:xfrm>
            <a:off x="289560" y="589633"/>
            <a:ext cx="11750733"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76"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for a set of degenerate orbitals, half fill each orbital first before pairing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highest energy level called the </a:t>
            </a:r>
            <a:r>
              <a:rPr kumimoji="0" lang="en-US" altLang="en-US" sz="3600"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valence shell </a:t>
            </a:r>
            <a:endParaRPr kumimoji="0" lang="en-US" altLang="en-US" sz="360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electrons in the valence shell called </a:t>
            </a:r>
            <a:r>
              <a:rPr kumimoji="0" lang="en-US" altLang="en-US" sz="3600" b="0"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valence electrons </a:t>
            </a:r>
            <a:endParaRPr kumimoji="0" lang="en-US" altLang="en-US" sz="36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electrons not in the valence shell are called </a:t>
            </a:r>
            <a:r>
              <a:rPr kumimoji="0" lang="en-US" altLang="en-US" sz="3600" i="0" u="none" strike="noStrike" cap="none" normalizeH="0" baseline="0" dirty="0">
                <a:ln>
                  <a:noFill/>
                </a:ln>
                <a:solidFill>
                  <a:srgbClr val="0070C0"/>
                </a:solidFill>
                <a:effectLst/>
                <a:latin typeface="Times New Roman" panose="02020603050405020304" pitchFamily="18" charset="0"/>
                <a:ea typeface="Constantia" panose="02030602050306030303" pitchFamily="18" charset="0"/>
                <a:cs typeface="Times New Roman" panose="02020603050405020304" pitchFamily="18" charset="0"/>
              </a:rPr>
              <a:t>core electrons </a:t>
            </a:r>
            <a:endParaRPr kumimoji="0" lang="en-US" altLang="en-US" sz="360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often use symbol of previous noble gas to represent core </a:t>
            </a:r>
          </a:p>
          <a:p>
            <a:pPr marL="0" marR="0" lvl="0" indent="0" algn="l" defTabSz="914400" rtl="0" eaLnBrk="0" fontAlgn="base" latinLnBrk="0" hangingPunct="0">
              <a:lnSpc>
                <a:spcPct val="100000"/>
              </a:lnSpc>
              <a:spcBef>
                <a:spcPct val="0"/>
              </a:spcBef>
              <a:spcAft>
                <a:spcPct val="0"/>
              </a:spcAft>
              <a:buClrTx/>
              <a:buSzTx/>
              <a:buNone/>
              <a:tabLst/>
            </a:pPr>
            <a:r>
              <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electrons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1s</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2s</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2p</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6</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[Ne] </a:t>
            </a:r>
            <a:endParaRPr kumimoji="0" lang="en-US" altLang="en-US" sz="2400" b="0" i="0" u="none" strike="noStrike" cap="none" normalizeH="0" baseline="0" dirty="0">
              <a:ln>
                <a:noFill/>
              </a:ln>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4E5B6F"/>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 orbitals of a given sublevel (e.g. p, or d, or f) are degenerate (of the same energy).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The lowest energy state occurs with the maximum number of unpaired electrons.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Electrons enter an empty orbital of a given sublevel before pairing up.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8558530" y="1335282"/>
            <a:ext cx="3633470" cy="3610404"/>
            <a:chOff x="0" y="0"/>
            <a:chExt cx="3633851" cy="2600325"/>
          </a:xfrm>
        </p:grpSpPr>
        <p:sp>
          <p:nvSpPr>
            <p:cNvPr id="6" name="Shape 32019"/>
            <p:cNvSpPr/>
            <p:nvPr/>
          </p:nvSpPr>
          <p:spPr>
            <a:xfrm>
              <a:off x="4826" y="4763"/>
              <a:ext cx="3624326" cy="2590800"/>
            </a:xfrm>
            <a:custGeom>
              <a:avLst/>
              <a:gdLst/>
              <a:ahLst/>
              <a:cxnLst/>
              <a:rect l="0" t="0" r="0" b="0"/>
              <a:pathLst>
                <a:path w="3624326" h="2590800">
                  <a:moveTo>
                    <a:pt x="0" y="0"/>
                  </a:moveTo>
                  <a:lnTo>
                    <a:pt x="3624326" y="0"/>
                  </a:lnTo>
                  <a:lnTo>
                    <a:pt x="3624326" y="2590800"/>
                  </a:lnTo>
                  <a:lnTo>
                    <a:pt x="0" y="2590800"/>
                  </a:lnTo>
                  <a:lnTo>
                    <a:pt x="0" y="0"/>
                  </a:lnTo>
                </a:path>
              </a:pathLst>
            </a:custGeom>
            <a:ln w="0" cap="flat">
              <a:miter lim="127000"/>
            </a:ln>
          </p:spPr>
          <p:style>
            <a:lnRef idx="0">
              <a:srgbClr val="000000">
                <a:alpha val="0"/>
              </a:srgbClr>
            </a:lnRef>
            <a:fillRef idx="1">
              <a:srgbClr val="FBD0E4"/>
            </a:fillRef>
            <a:effectRef idx="0">
              <a:scrgbClr r="0" g="0" b="0"/>
            </a:effectRef>
            <a:fontRef idx="none"/>
          </p:style>
          <p:txBody>
            <a:bodyPr/>
            <a:lstStyle/>
            <a:p>
              <a:endParaRPr lang="en-US"/>
            </a:p>
          </p:txBody>
        </p:sp>
        <p:pic>
          <p:nvPicPr>
            <p:cNvPr id="7" name="Picture 6"/>
            <p:cNvPicPr/>
            <p:nvPr/>
          </p:nvPicPr>
          <p:blipFill>
            <a:blip r:embed="rId2"/>
            <a:stretch>
              <a:fillRect/>
            </a:stretch>
          </p:blipFill>
          <p:spPr>
            <a:xfrm>
              <a:off x="4826" y="4763"/>
              <a:ext cx="3624199" cy="2590800"/>
            </a:xfrm>
            <a:prstGeom prst="rect">
              <a:avLst/>
            </a:prstGeom>
          </p:spPr>
        </p:pic>
        <p:sp>
          <p:nvSpPr>
            <p:cNvPr id="8" name="Shape 2334"/>
            <p:cNvSpPr/>
            <p:nvPr/>
          </p:nvSpPr>
          <p:spPr>
            <a:xfrm>
              <a:off x="0" y="0"/>
              <a:ext cx="3633851" cy="2600325"/>
            </a:xfrm>
            <a:custGeom>
              <a:avLst/>
              <a:gdLst/>
              <a:ahLst/>
              <a:cxnLst/>
              <a:rect l="0" t="0" r="0" b="0"/>
              <a:pathLst>
                <a:path w="3633851" h="2600325">
                  <a:moveTo>
                    <a:pt x="0" y="2600325"/>
                  </a:moveTo>
                  <a:lnTo>
                    <a:pt x="3633851" y="2600325"/>
                  </a:lnTo>
                  <a:lnTo>
                    <a:pt x="3633851" y="0"/>
                  </a:lnTo>
                  <a:lnTo>
                    <a:pt x="0" y="0"/>
                  </a:lnTo>
                  <a:close/>
                </a:path>
              </a:pathLst>
            </a:custGeom>
            <a:ln w="9525" cap="flat">
              <a:round/>
            </a:ln>
          </p:spPr>
          <p:style>
            <a:lnRef idx="1">
              <a:srgbClr val="F273AF"/>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954152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250" y="533937"/>
            <a:ext cx="12463975" cy="1325563"/>
          </a:xfrm>
        </p:spPr>
        <p:txBody>
          <a:bodyPr>
            <a:noAutofit/>
          </a:bodyPr>
          <a:lstStyle/>
          <a:p>
            <a:pPr marL="922020" marR="0" indent="-6350">
              <a:lnSpc>
                <a:spcPct val="107000"/>
              </a:lnSpc>
              <a:spcBef>
                <a:spcPts val="0"/>
              </a:spcBef>
              <a:spcAft>
                <a:spcPts val="1205"/>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Lowest energy is determined by the </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n +  l rule</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That is, the sum of those two quantum numbers determines the lowest energy, the lower the sum the lower the energy. If the sums are equal, the </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lowest value of n determines the lowest energy</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 </a:t>
            </a: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6515453"/>
              </p:ext>
            </p:extLst>
          </p:nvPr>
        </p:nvGraphicFramePr>
        <p:xfrm>
          <a:off x="2152355" y="2152356"/>
          <a:ext cx="7624691" cy="3812345"/>
        </p:xfrm>
        <a:graphic>
          <a:graphicData uri="http://schemas.openxmlformats.org/drawingml/2006/table">
            <a:tbl>
              <a:tblPr firstRow="1" firstCol="1" bandRow="1"/>
              <a:tblGrid>
                <a:gridCol w="1844684">
                  <a:extLst>
                    <a:ext uri="{9D8B030D-6E8A-4147-A177-3AD203B41FA5}">
                      <a16:colId xmlns:a16="http://schemas.microsoft.com/office/drawing/2014/main" val="456777920"/>
                    </a:ext>
                  </a:extLst>
                </a:gridCol>
                <a:gridCol w="983831">
                  <a:extLst>
                    <a:ext uri="{9D8B030D-6E8A-4147-A177-3AD203B41FA5}">
                      <a16:colId xmlns:a16="http://schemas.microsoft.com/office/drawing/2014/main" val="2037926520"/>
                    </a:ext>
                  </a:extLst>
                </a:gridCol>
                <a:gridCol w="1475746">
                  <a:extLst>
                    <a:ext uri="{9D8B030D-6E8A-4147-A177-3AD203B41FA5}">
                      <a16:colId xmlns:a16="http://schemas.microsoft.com/office/drawing/2014/main" val="162316622"/>
                    </a:ext>
                  </a:extLst>
                </a:gridCol>
                <a:gridCol w="983831">
                  <a:extLst>
                    <a:ext uri="{9D8B030D-6E8A-4147-A177-3AD203B41FA5}">
                      <a16:colId xmlns:a16="http://schemas.microsoft.com/office/drawing/2014/main" val="1594507207"/>
                    </a:ext>
                  </a:extLst>
                </a:gridCol>
                <a:gridCol w="983831">
                  <a:extLst>
                    <a:ext uri="{9D8B030D-6E8A-4147-A177-3AD203B41FA5}">
                      <a16:colId xmlns:a16="http://schemas.microsoft.com/office/drawing/2014/main" val="2278257252"/>
                    </a:ext>
                  </a:extLst>
                </a:gridCol>
                <a:gridCol w="1352768">
                  <a:extLst>
                    <a:ext uri="{9D8B030D-6E8A-4147-A177-3AD203B41FA5}">
                      <a16:colId xmlns:a16="http://schemas.microsoft.com/office/drawing/2014/main" val="1976336752"/>
                    </a:ext>
                  </a:extLst>
                </a:gridCol>
              </a:tblGrid>
              <a:tr h="762469">
                <a:tc>
                  <a:txBody>
                    <a:bodyPr/>
                    <a:lstStyle/>
                    <a:p>
                      <a:pPr marL="0" marR="116205" algn="ctr">
                        <a:lnSpc>
                          <a:spcPct val="107000"/>
                        </a:lnSpc>
                        <a:spcBef>
                          <a:spcPts val="0"/>
                        </a:spcBef>
                        <a:spcAft>
                          <a:spcPts val="0"/>
                        </a:spcAft>
                      </a:pPr>
                      <a:r>
                        <a:rPr lang="en-US" sz="3600" b="1" i="1">
                          <a:solidFill>
                            <a:srgbClr val="FFFFFF"/>
                          </a:solidFill>
                          <a:effectLst/>
                          <a:latin typeface="Constantia" panose="02030602050306030303" pitchFamily="18" charset="0"/>
                          <a:ea typeface="Constantia" panose="02030602050306030303" pitchFamily="18" charset="0"/>
                          <a:cs typeface="Constantia" panose="02030602050306030303" pitchFamily="18" charset="0"/>
                        </a:rPr>
                        <a:t>n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txBody>
                  <a:tcPr marL="177800" marR="63500" marT="0" marB="419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115570" algn="ctr">
                        <a:lnSpc>
                          <a:spcPct val="107000"/>
                        </a:lnSpc>
                        <a:spcBef>
                          <a:spcPts val="0"/>
                        </a:spcBef>
                        <a:spcAft>
                          <a:spcPts val="0"/>
                        </a:spcAft>
                      </a:pPr>
                      <a:r>
                        <a:rPr lang="en-US" sz="3600" b="1" i="1">
                          <a:solidFill>
                            <a:srgbClr val="FFFFFF"/>
                          </a:solidFill>
                          <a:effectLst/>
                          <a:latin typeface="Constantia" panose="02030602050306030303" pitchFamily="18" charset="0"/>
                          <a:ea typeface="Constantia" panose="02030602050306030303" pitchFamily="18" charset="0"/>
                          <a:cs typeface="Constantia" panose="02030602050306030303" pitchFamily="18" charset="0"/>
                        </a:rPr>
                        <a:t>l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txBody>
                  <a:tcPr marL="177800" marR="63500" marT="0" marB="419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txBody>
                  <a:tcPr marL="177800" marR="63500" marT="0" marB="419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txBody>
                  <a:tcPr marL="177800" marR="63500" marT="0" marB="4191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extLst>
                  <a:ext uri="{0D108BD9-81ED-4DB2-BD59-A6C34878D82A}">
                    <a16:rowId xmlns:a16="http://schemas.microsoft.com/office/drawing/2014/main" val="2951376049"/>
                  </a:ext>
                </a:extLst>
              </a:tr>
              <a:tr h="762469">
                <a:tc>
                  <a:txBody>
                    <a:bodyPr/>
                    <a:lstStyle/>
                    <a:p>
                      <a:pPr marL="0" marR="116205" algn="ctr">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1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0" algn="just">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155575" marR="0">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0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0" algn="just">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55245" marR="0">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1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78105" marR="0">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1s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extLst>
                  <a:ext uri="{0D108BD9-81ED-4DB2-BD59-A6C34878D82A}">
                    <a16:rowId xmlns:a16="http://schemas.microsoft.com/office/drawing/2014/main" val="3836867609"/>
                  </a:ext>
                </a:extLst>
              </a:tr>
              <a:tr h="762469">
                <a:tc>
                  <a:txBody>
                    <a:bodyPr/>
                    <a:lstStyle/>
                    <a:p>
                      <a:pPr marL="0" marR="113665" algn="ctr">
                        <a:lnSpc>
                          <a:spcPct val="107000"/>
                        </a:lnSpc>
                        <a:spcBef>
                          <a:spcPts val="0"/>
                        </a:spcBef>
                        <a:spcAft>
                          <a:spcPts val="0"/>
                        </a:spcAft>
                      </a:pPr>
                      <a:r>
                        <a:rPr lang="en-US" sz="3600" dirty="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2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0" marR="0" algn="just">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155575" marR="0">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0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0" marR="0" algn="just">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17145" marR="0">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2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38735" marR="0">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2s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extLst>
                  <a:ext uri="{0D108BD9-81ED-4DB2-BD59-A6C34878D82A}">
                    <a16:rowId xmlns:a16="http://schemas.microsoft.com/office/drawing/2014/main" val="936358199"/>
                  </a:ext>
                </a:extLst>
              </a:tr>
              <a:tr h="762469">
                <a:tc>
                  <a:txBody>
                    <a:bodyPr/>
                    <a:lstStyle/>
                    <a:p>
                      <a:pPr marL="0" marR="114300" algn="ctr">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2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0" algn="just">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114935" algn="ctr">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1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0" algn="just">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22860" marR="0">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3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3810" marR="0" algn="just">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2p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extLst>
                  <a:ext uri="{0D108BD9-81ED-4DB2-BD59-A6C34878D82A}">
                    <a16:rowId xmlns:a16="http://schemas.microsoft.com/office/drawing/2014/main" val="233874738"/>
                  </a:ext>
                </a:extLst>
              </a:tr>
              <a:tr h="762469">
                <a:tc>
                  <a:txBody>
                    <a:bodyPr/>
                    <a:lstStyle/>
                    <a:p>
                      <a:pPr marL="0" marR="114300" algn="ctr">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3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0" marR="0" algn="just">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155575" marR="0">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0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0" marR="0" algn="just">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22860" marR="0">
                        <a:lnSpc>
                          <a:spcPct val="107000"/>
                        </a:lnSpc>
                        <a:spcBef>
                          <a:spcPts val="0"/>
                        </a:spcBef>
                        <a:spcAft>
                          <a:spcPts val="0"/>
                        </a:spcAft>
                      </a:pPr>
                      <a:r>
                        <a:rPr lang="en-US" sz="36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3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44450" marR="0">
                        <a:lnSpc>
                          <a:spcPct val="107000"/>
                        </a:lnSpc>
                        <a:spcBef>
                          <a:spcPts val="0"/>
                        </a:spcBef>
                        <a:spcAft>
                          <a:spcPts val="0"/>
                        </a:spcAft>
                      </a:pPr>
                      <a:r>
                        <a:rPr lang="en-US" sz="3600" dirty="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3s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77800" marR="63500" marT="0" marB="4191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extLst>
                  <a:ext uri="{0D108BD9-81ED-4DB2-BD59-A6C34878D82A}">
                    <a16:rowId xmlns:a16="http://schemas.microsoft.com/office/drawing/2014/main" val="360883321"/>
                  </a:ext>
                </a:extLst>
              </a:tr>
            </a:tbl>
          </a:graphicData>
        </a:graphic>
      </p:graphicFrame>
    </p:spTree>
    <p:extLst>
      <p:ext uri="{BB962C8B-B14F-4D97-AF65-F5344CB8AC3E}">
        <p14:creationId xmlns:p14="http://schemas.microsoft.com/office/powerpoint/2010/main" val="405938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Quantum-Mechanical Model of the Atom</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1015" y="1589648"/>
            <a:ext cx="11704320" cy="4994031"/>
          </a:xfrm>
        </p:spPr>
        <p:txBody>
          <a:bodyPr>
            <a:normAutofit/>
          </a:bodyPr>
          <a:lstStyle/>
          <a:p>
            <a:r>
              <a:rPr lang="en-US" sz="3600" b="1" dirty="0">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rPr>
              <a:t>Erwin Schrödinger </a:t>
            </a:r>
          </a:p>
          <a:p>
            <a:pPr marL="325755" marR="0" indent="-6350">
              <a:lnSpc>
                <a:spcPct val="103000"/>
              </a:lnSpc>
              <a:spcBef>
                <a:spcPts val="0"/>
              </a:spcBef>
              <a:spcAft>
                <a:spcPts val="190"/>
              </a:spcAft>
            </a:pPr>
            <a:endParaRPr lang="en-US" sz="2400" b="1" dirty="0">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 lvl="0" indent="-342900" algn="just" fontAlgn="base">
              <a:lnSpc>
                <a:spcPct val="112000"/>
              </a:lnSpc>
              <a:spcBef>
                <a:spcPts val="0"/>
              </a:spcBef>
              <a:spcAft>
                <a:spcPts val="30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Proposed that electrons move around the nucleus in standing waves.</a:t>
            </a:r>
          </a:p>
          <a:p>
            <a:pPr marL="0" marR="3810" lvl="0" indent="0" algn="just" fontAlgn="base">
              <a:lnSpc>
                <a:spcPct val="112000"/>
              </a:lnSpc>
              <a:spcBef>
                <a:spcPts val="0"/>
              </a:spcBef>
              <a:spcAft>
                <a:spcPts val="305"/>
              </a:spcAft>
              <a:buClr>
                <a:srgbClr val="FEB80A"/>
              </a:buClr>
              <a:buSzPts val="2450"/>
              <a:buNone/>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3810" lvl="0" indent="-342900" algn="just" fontAlgn="base">
              <a:lnSpc>
                <a:spcPct val="112000"/>
              </a:lnSpc>
              <a:spcBef>
                <a:spcPts val="0"/>
              </a:spcBef>
              <a:spcAft>
                <a:spcPts val="30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Each orbit represents some whole number multiple of a wavelength.</a:t>
            </a:r>
          </a:p>
          <a:p>
            <a:pPr marL="0" marR="3810" lvl="0" indent="0" algn="just" fontAlgn="base">
              <a:lnSpc>
                <a:spcPct val="112000"/>
              </a:lnSpc>
              <a:spcBef>
                <a:spcPts val="0"/>
              </a:spcBef>
              <a:spcAft>
                <a:spcPts val="305"/>
              </a:spcAft>
              <a:buClr>
                <a:srgbClr val="FEB80A"/>
              </a:buClr>
              <a:buSzPts val="2450"/>
              <a:buNone/>
            </a:pP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3810" lvl="0" indent="-342900" algn="just" fontAlgn="base">
              <a:lnSpc>
                <a:spcPct val="112000"/>
              </a:lnSpc>
              <a:spcBef>
                <a:spcPts val="0"/>
              </a:spcBef>
              <a:spcAft>
                <a:spcPts val="30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Schrodinger analyzed the hydrogen data based on the assumption that the electrons behaved as standing waves.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stretch>
            <a:fillRect/>
          </a:stretch>
        </p:blipFill>
        <p:spPr>
          <a:xfrm>
            <a:off x="9563100" y="3454400"/>
            <a:ext cx="2628900" cy="3403600"/>
          </a:xfrm>
          <a:prstGeom prst="rect">
            <a:avLst/>
          </a:prstGeom>
        </p:spPr>
      </p:pic>
    </p:spTree>
    <p:extLst>
      <p:ext uri="{BB962C8B-B14F-4D97-AF65-F5344CB8AC3E}">
        <p14:creationId xmlns:p14="http://schemas.microsoft.com/office/powerpoint/2010/main" val="1150129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there is a tie, the 2p is lower than the 3s because n=2 is less than n=3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1209228"/>
              </p:ext>
            </p:extLst>
          </p:nvPr>
        </p:nvGraphicFramePr>
        <p:xfrm>
          <a:off x="7202072" y="1922919"/>
          <a:ext cx="4989928" cy="4454560"/>
        </p:xfrm>
        <a:graphic>
          <a:graphicData uri="http://schemas.openxmlformats.org/drawingml/2006/table">
            <a:tbl>
              <a:tblPr firstRow="1" firstCol="1" bandRow="1"/>
              <a:tblGrid>
                <a:gridCol w="1207006">
                  <a:extLst>
                    <a:ext uri="{9D8B030D-6E8A-4147-A177-3AD203B41FA5}">
                      <a16:colId xmlns:a16="http://schemas.microsoft.com/office/drawing/2014/main" val="2756515080"/>
                    </a:ext>
                  </a:extLst>
                </a:gridCol>
                <a:gridCol w="643979">
                  <a:extLst>
                    <a:ext uri="{9D8B030D-6E8A-4147-A177-3AD203B41FA5}">
                      <a16:colId xmlns:a16="http://schemas.microsoft.com/office/drawing/2014/main" val="3898432461"/>
                    </a:ext>
                  </a:extLst>
                </a:gridCol>
                <a:gridCol w="965604">
                  <a:extLst>
                    <a:ext uri="{9D8B030D-6E8A-4147-A177-3AD203B41FA5}">
                      <a16:colId xmlns:a16="http://schemas.microsoft.com/office/drawing/2014/main" val="1798728190"/>
                    </a:ext>
                  </a:extLst>
                </a:gridCol>
                <a:gridCol w="643979">
                  <a:extLst>
                    <a:ext uri="{9D8B030D-6E8A-4147-A177-3AD203B41FA5}">
                      <a16:colId xmlns:a16="http://schemas.microsoft.com/office/drawing/2014/main" val="2973181836"/>
                    </a:ext>
                  </a:extLst>
                </a:gridCol>
                <a:gridCol w="643979">
                  <a:extLst>
                    <a:ext uri="{9D8B030D-6E8A-4147-A177-3AD203B41FA5}">
                      <a16:colId xmlns:a16="http://schemas.microsoft.com/office/drawing/2014/main" val="3984311617"/>
                    </a:ext>
                  </a:extLst>
                </a:gridCol>
                <a:gridCol w="885381">
                  <a:extLst>
                    <a:ext uri="{9D8B030D-6E8A-4147-A177-3AD203B41FA5}">
                      <a16:colId xmlns:a16="http://schemas.microsoft.com/office/drawing/2014/main" val="4113104874"/>
                    </a:ext>
                  </a:extLst>
                </a:gridCol>
              </a:tblGrid>
              <a:tr h="890912">
                <a:tc>
                  <a:txBody>
                    <a:bodyPr/>
                    <a:lstStyle/>
                    <a:p>
                      <a:pPr marL="0" marR="109220" algn="ctr">
                        <a:lnSpc>
                          <a:spcPct val="107000"/>
                        </a:lnSpc>
                        <a:spcBef>
                          <a:spcPts val="0"/>
                        </a:spcBef>
                        <a:spcAft>
                          <a:spcPts val="0"/>
                        </a:spcAft>
                      </a:pPr>
                      <a:r>
                        <a:rPr lang="en-US" sz="2800" b="1" i="1">
                          <a:solidFill>
                            <a:srgbClr val="FFFFFF"/>
                          </a:solidFill>
                          <a:effectLst/>
                          <a:latin typeface="Constantia" panose="02030602050306030303" pitchFamily="18" charset="0"/>
                          <a:ea typeface="Constantia" panose="02030602050306030303" pitchFamily="18" charset="0"/>
                          <a:cs typeface="Constantia" panose="02030602050306030303" pitchFamily="18" charset="0"/>
                        </a:rPr>
                        <a:t>n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txBody>
                  <a:tcPr marL="182245" marR="73025" marT="0" marB="4381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109220" algn="ctr">
                        <a:lnSpc>
                          <a:spcPct val="107000"/>
                        </a:lnSpc>
                        <a:spcBef>
                          <a:spcPts val="0"/>
                        </a:spcBef>
                        <a:spcAft>
                          <a:spcPts val="0"/>
                        </a:spcAft>
                      </a:pPr>
                      <a:r>
                        <a:rPr lang="en-US" sz="2800" b="1" i="1" dirty="0">
                          <a:solidFill>
                            <a:srgbClr val="FFFFFF"/>
                          </a:solidFill>
                          <a:effectLst/>
                          <a:latin typeface="Constantia" panose="02030602050306030303" pitchFamily="18" charset="0"/>
                          <a:ea typeface="Constantia" panose="02030602050306030303" pitchFamily="18" charset="0"/>
                          <a:cs typeface="Constantia" panose="02030602050306030303" pitchFamily="18" charset="0"/>
                        </a:rPr>
                        <a:t>l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txBody>
                  <a:tcPr marL="182245" marR="73025" marT="0" marB="4381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txBody>
                  <a:tcPr marL="182245" marR="73025" marT="0" marB="4381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txBody>
                  <a:tcPr marL="182245" marR="73025" marT="0" marB="43815">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extLst>
                  <a:ext uri="{0D108BD9-81ED-4DB2-BD59-A6C34878D82A}">
                    <a16:rowId xmlns:a16="http://schemas.microsoft.com/office/drawing/2014/main" val="3988645420"/>
                  </a:ext>
                </a:extLst>
              </a:tr>
              <a:tr h="890912">
                <a:tc>
                  <a:txBody>
                    <a:bodyPr/>
                    <a:lstStyle/>
                    <a:p>
                      <a:pPr marL="0" marR="109220" algn="ctr">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3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108585" algn="ctr">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1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635"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381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4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2286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3p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extLst>
                  <a:ext uri="{0D108BD9-81ED-4DB2-BD59-A6C34878D82A}">
                    <a16:rowId xmlns:a16="http://schemas.microsoft.com/office/drawing/2014/main" val="3339862546"/>
                  </a:ext>
                </a:extLst>
              </a:tr>
              <a:tr h="890912">
                <a:tc>
                  <a:txBody>
                    <a:bodyPr/>
                    <a:lstStyle/>
                    <a:p>
                      <a:pPr marL="0" marR="109220" algn="ctr">
                        <a:lnSpc>
                          <a:spcPct val="107000"/>
                        </a:lnSpc>
                        <a:spcBef>
                          <a:spcPts val="0"/>
                        </a:spcBef>
                        <a:spcAft>
                          <a:spcPts val="0"/>
                        </a:spcAft>
                      </a:pPr>
                      <a:r>
                        <a:rPr lang="en-US" sz="2800" dirty="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3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0" marR="108585" algn="ctr">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2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635"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1397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5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2159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3d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extLst>
                  <a:ext uri="{0D108BD9-81ED-4DB2-BD59-A6C34878D82A}">
                    <a16:rowId xmlns:a16="http://schemas.microsoft.com/office/drawing/2014/main" val="2667816078"/>
                  </a:ext>
                </a:extLst>
              </a:tr>
              <a:tr h="890912">
                <a:tc>
                  <a:txBody>
                    <a:bodyPr/>
                    <a:lstStyle/>
                    <a:p>
                      <a:pPr marL="0" marR="109855" algn="ctr">
                        <a:lnSpc>
                          <a:spcPct val="107000"/>
                        </a:lnSpc>
                        <a:spcBef>
                          <a:spcPts val="0"/>
                        </a:spcBef>
                        <a:spcAft>
                          <a:spcPts val="0"/>
                        </a:spcAft>
                      </a:pPr>
                      <a:r>
                        <a:rPr lang="en-US" sz="2800" dirty="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4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0" marR="107315" algn="ctr">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0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635"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381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4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marL="3683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4s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extLst>
                  <a:ext uri="{0D108BD9-81ED-4DB2-BD59-A6C34878D82A}">
                    <a16:rowId xmlns:a16="http://schemas.microsoft.com/office/drawing/2014/main" val="2178560107"/>
                  </a:ext>
                </a:extLst>
              </a:tr>
              <a:tr h="890912">
                <a:tc>
                  <a:txBody>
                    <a:bodyPr/>
                    <a:lstStyle/>
                    <a:p>
                      <a:pPr marL="0" marR="109855" algn="ctr">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4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0" marR="108585" algn="ctr">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1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635"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13970" marR="0">
                        <a:lnSpc>
                          <a:spcPct val="107000"/>
                        </a:lnSpc>
                        <a:spcBef>
                          <a:spcPts val="0"/>
                        </a:spcBef>
                        <a:spcAft>
                          <a:spcPts val="0"/>
                        </a:spcAft>
                      </a:pPr>
                      <a:r>
                        <a:rPr lang="en-US" sz="28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5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marL="9525" marR="0">
                        <a:lnSpc>
                          <a:spcPct val="107000"/>
                        </a:lnSpc>
                        <a:spcBef>
                          <a:spcPts val="0"/>
                        </a:spcBef>
                        <a:spcAft>
                          <a:spcPts val="0"/>
                        </a:spcAft>
                      </a:pPr>
                      <a:r>
                        <a:rPr lang="en-US" sz="2800" dirty="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4p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82245" marR="73025" marT="0" marB="43815"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extLst>
                  <a:ext uri="{0D108BD9-81ED-4DB2-BD59-A6C34878D82A}">
                    <a16:rowId xmlns:a16="http://schemas.microsoft.com/office/drawing/2014/main" val="778360548"/>
                  </a:ext>
                </a:extLst>
              </a:tr>
            </a:tbl>
          </a:graphicData>
        </a:graphic>
      </p:graphicFrame>
      <p:sp>
        <p:nvSpPr>
          <p:cNvPr id="5" name="Rectangle 4"/>
          <p:cNvSpPr/>
          <p:nvPr/>
        </p:nvSpPr>
        <p:spPr>
          <a:xfrm>
            <a:off x="-689317" y="1998904"/>
            <a:ext cx="8623496" cy="1957395"/>
          </a:xfrm>
          <a:prstGeom prst="rect">
            <a:avLst/>
          </a:prstGeom>
        </p:spPr>
        <p:txBody>
          <a:bodyPr wrap="square">
            <a:spAutoFit/>
          </a:bodyPr>
          <a:lstStyle/>
          <a:p>
            <a:pPr marL="836295" marR="0" indent="-6350">
              <a:lnSpc>
                <a:spcPct val="97000"/>
              </a:lnSpc>
              <a:spcBef>
                <a:spcPts val="0"/>
              </a:spcBef>
              <a:spcAft>
                <a:spcPts val="5"/>
              </a:spcAft>
            </a:pPr>
            <a:r>
              <a:rPr lang="en-US" sz="2400" b="1" dirty="0">
                <a:solidFill>
                  <a:srgbClr val="B0105C"/>
                </a:solidFill>
                <a:latin typeface="Times New Roman" panose="02020603050405020304" pitchFamily="18" charset="0"/>
                <a:ea typeface="Constantia" panose="02030602050306030303" pitchFamily="18" charset="0"/>
                <a:cs typeface="Times New Roman" panose="02020603050405020304" pitchFamily="18" charset="0"/>
              </a:rPr>
              <a:t>There are 2 ties, the 4s is higher than the 3p because</a:t>
            </a:r>
          </a:p>
          <a:p>
            <a:pPr marL="836295" marR="0" indent="-6350">
              <a:lnSpc>
                <a:spcPct val="97000"/>
              </a:lnSpc>
              <a:spcBef>
                <a:spcPts val="0"/>
              </a:spcBef>
              <a:spcAft>
                <a:spcPts val="5"/>
              </a:spcAft>
            </a:pPr>
            <a:r>
              <a:rPr lang="en-US" sz="2400" b="1" dirty="0">
                <a:solidFill>
                  <a:srgbClr val="B0105C"/>
                </a:solidFill>
                <a:latin typeface="Times New Roman" panose="02020603050405020304" pitchFamily="18" charset="0"/>
                <a:ea typeface="Constantia" panose="02030602050306030303" pitchFamily="18" charset="0"/>
                <a:cs typeface="Times New Roman" panose="02020603050405020304" pitchFamily="18" charset="0"/>
              </a:rPr>
              <a:t> n=4 is GREATER than n=3 and the 4s (sum = 4) </a:t>
            </a:r>
          </a:p>
          <a:p>
            <a:pPr marL="836295" marR="0" indent="-6350">
              <a:lnSpc>
                <a:spcPct val="97000"/>
              </a:lnSpc>
              <a:spcBef>
                <a:spcPts val="0"/>
              </a:spcBef>
              <a:spcAft>
                <a:spcPts val="5"/>
              </a:spcAft>
            </a:pPr>
            <a:r>
              <a:rPr lang="en-US" sz="2400" b="1" dirty="0">
                <a:solidFill>
                  <a:srgbClr val="B0105C"/>
                </a:solidFill>
                <a:latin typeface="Times New Roman" panose="02020603050405020304" pitchFamily="18" charset="0"/>
                <a:ea typeface="Constantia" panose="02030602050306030303" pitchFamily="18" charset="0"/>
                <a:cs typeface="Times New Roman" panose="02020603050405020304" pitchFamily="18" charset="0"/>
              </a:rPr>
              <a:t>comes before the 3d (sum = 5).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172085">
              <a:lnSpc>
                <a:spcPct val="107000"/>
              </a:lnSpc>
            </a:pPr>
            <a:r>
              <a:rPr lang="en-US" sz="2400" b="1" dirty="0">
                <a:solidFill>
                  <a:srgbClr val="750B3D"/>
                </a:solidFill>
                <a:latin typeface="Times New Roman" panose="02020603050405020304" pitchFamily="18" charset="0"/>
                <a:ea typeface="Constantia" panose="02030602050306030303" pitchFamily="18" charset="0"/>
                <a:cs typeface="Times New Roman" panose="02020603050405020304" pitchFamily="18" charset="0"/>
              </a:rPr>
              <a:t>           The second tie is 5; 3d comes before 4p   because </a:t>
            </a:r>
          </a:p>
          <a:p>
            <a:pPr marR="172085">
              <a:lnSpc>
                <a:spcPct val="107000"/>
              </a:lnSpc>
            </a:pPr>
            <a:r>
              <a:rPr lang="en-US" sz="2400" b="1" dirty="0">
                <a:solidFill>
                  <a:srgbClr val="750B3D"/>
                </a:solidFill>
                <a:latin typeface="Times New Roman" panose="02020603050405020304" pitchFamily="18" charset="0"/>
                <a:ea typeface="Constantia" panose="02030602050306030303" pitchFamily="18" charset="0"/>
                <a:cs typeface="Times New Roman" panose="02020603050405020304" pitchFamily="18" charset="0"/>
              </a:rPr>
              <a:t>            ______.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6126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516"/>
            <a:ext cx="12487422" cy="760290"/>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Electron Configuration of Atoms in their Ground State </a:t>
            </a:r>
            <a:br>
              <a:rPr lang="en-US"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5083" y="1125416"/>
            <a:ext cx="11732455" cy="5514535"/>
          </a:xfrm>
        </p:spPr>
        <p:txBody>
          <a:bodyPr>
            <a:normAutofit/>
          </a:bodyPr>
          <a:lstStyle/>
          <a:p>
            <a:pPr marL="342900" marR="80645" lvl="0" indent="-342900" algn="just" fontAlgn="base">
              <a:lnSpc>
                <a:spcPct val="94000"/>
              </a:lnSpc>
              <a:spcBef>
                <a:spcPts val="0"/>
              </a:spcBef>
              <a:spcAft>
                <a:spcPts val="33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electron configuration is a listing of the subshells in order of filling with the number of electrons in that subshell written as a superscript </a:t>
            </a:r>
          </a:p>
          <a:p>
            <a:pPr marL="342900" marR="80645" lvl="0" indent="-342900" algn="just" fontAlgn="base">
              <a:lnSpc>
                <a:spcPct val="94000"/>
              </a:lnSpc>
              <a:spcBef>
                <a:spcPts val="0"/>
              </a:spcBef>
              <a:spcAft>
                <a:spcPts val="33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0" marR="0" indent="-6350">
              <a:lnSpc>
                <a:spcPct val="110000"/>
              </a:lnSpc>
              <a:spcBef>
                <a:spcPts val="0"/>
              </a:spcBef>
              <a:spcAft>
                <a:spcPts val="395"/>
              </a:spcAft>
            </a:pPr>
            <a:r>
              <a:rPr lang="en-US" sz="24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Kr = 36 electrons</a:t>
            </a:r>
            <a:r>
              <a:rPr lang="en-US" sz="24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 1</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4</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d</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4</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 </a:t>
            </a:r>
          </a:p>
          <a:p>
            <a:pPr marL="0" marR="0" indent="0">
              <a:lnSpc>
                <a:spcPct val="110000"/>
              </a:lnSpc>
              <a:spcBef>
                <a:spcPts val="0"/>
              </a:spcBef>
              <a:spcAft>
                <a:spcPts val="395"/>
              </a:spcAft>
              <a:buNone/>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80645" lvl="0" indent="-342900" algn="just" fontAlgn="base">
              <a:lnSpc>
                <a:spcPct val="94000"/>
              </a:lnSpc>
              <a:spcBef>
                <a:spcPts val="0"/>
              </a:spcBef>
              <a:spcAft>
                <a:spcPts val="33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 shorthand way of writing an electron configuration is to use the symbol of the previous noble gas in [] to represent all the inner electrons, then just write the last set </a:t>
            </a:r>
          </a:p>
          <a:p>
            <a:pPr marL="342900" marR="80645" lvl="0" indent="-342900" algn="just" fontAlgn="base">
              <a:lnSpc>
                <a:spcPct val="94000"/>
              </a:lnSpc>
              <a:spcBef>
                <a:spcPts val="0"/>
              </a:spcBef>
              <a:spcAft>
                <a:spcPts val="330"/>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0" marR="0" indent="-6350">
              <a:lnSpc>
                <a:spcPct val="110000"/>
              </a:lnSpc>
              <a:spcBef>
                <a:spcPts val="0"/>
              </a:spcBef>
              <a:spcAft>
                <a:spcPts val="5430"/>
              </a:spcAft>
            </a:pPr>
            <a:r>
              <a:rPr lang="en-US" sz="2400" dirty="0" err="1">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Rb</a:t>
            </a:r>
            <a:r>
              <a:rPr lang="en-US" sz="24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 = 37 electrons</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 1</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4</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d</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4</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5</a:t>
            </a:r>
            <a:r>
              <a:rPr lang="en-US" sz="2400" i="1"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1 </a:t>
            </a:r>
            <a:r>
              <a:rPr lang="en-US" sz="24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 [Kr]5</a:t>
            </a:r>
            <a:r>
              <a:rPr lang="en-US" sz="2400" i="1"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1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177800" indent="0" algn="r">
              <a:lnSpc>
                <a:spcPct val="107000"/>
              </a:lnSpc>
              <a:spcBef>
                <a:spcPts val="0"/>
              </a:spcBef>
              <a:spcAft>
                <a:spcPts val="525"/>
              </a:spcAft>
              <a:buNone/>
            </a:pPr>
            <a:r>
              <a:rPr lang="en-US" sz="2400" dirty="0">
                <a:solidFill>
                  <a:srgbClr val="4A566A"/>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822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129" y="618979"/>
            <a:ext cx="11086514" cy="5754932"/>
          </a:xfrm>
        </p:spPr>
        <p:txBody>
          <a:bodyPr>
            <a:normAutofit/>
          </a:bodyPr>
          <a:lstStyle/>
          <a:p>
            <a:pPr marL="595630" marR="0" indent="0">
              <a:lnSpc>
                <a:spcPct val="98000"/>
              </a:lnSpc>
              <a:spcBef>
                <a:spcPts val="0"/>
              </a:spcBef>
              <a:spcAft>
                <a:spcPts val="6465"/>
              </a:spcAft>
              <a:buNone/>
            </a:pPr>
            <a:r>
              <a:rPr lang="en-US" sz="2400" dirty="0">
                <a:solidFill>
                  <a:srgbClr val="4E5B6F"/>
                </a:solidFill>
                <a:latin typeface="Times New Roman" panose="02020603050405020304" pitchFamily="18" charset="0"/>
                <a:ea typeface="Calibri" panose="020F0502020204030204" pitchFamily="34" charset="0"/>
                <a:cs typeface="Times New Roman" panose="02020603050405020304" pitchFamily="18" charset="0"/>
              </a:rPr>
              <a:t>Example – Write the Ground State Orbital Diagram and Electron Configuration of       Magnesium.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915035" marR="3810" indent="-609600" algn="just">
              <a:lnSpc>
                <a:spcPct val="112000"/>
              </a:lnSpc>
              <a:spcBef>
                <a:spcPts val="0"/>
              </a:spcBef>
              <a:spcAft>
                <a:spcPts val="15"/>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 Determine the atomic number of the element from the Periodic Table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810" lvl="0" indent="-342900" algn="just" fontAlgn="base">
              <a:lnSpc>
                <a:spcPct val="102000"/>
              </a:lnSpc>
              <a:spcBef>
                <a:spcPts val="0"/>
              </a:spcBef>
              <a:spcAft>
                <a:spcPts val="445"/>
              </a:spcAft>
              <a:buClr>
                <a:srgbClr val="7FD13B"/>
              </a:buClr>
              <a:buSzPts val="20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This gives the number of protons and electrons in the atom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1392555" marR="0">
              <a:lnSpc>
                <a:spcPct val="107000"/>
              </a:lnSpc>
              <a:spcBef>
                <a:spcPts val="0"/>
              </a:spcBef>
              <a:spcAft>
                <a:spcPts val="14475"/>
              </a:spcAft>
            </a:pPr>
            <a:r>
              <a:rPr lang="en-US" sz="24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Mg  Z = 12, so Mg has 12 protons and 12 electrons </a:t>
            </a:r>
          </a:p>
          <a:p>
            <a:pPr marL="1392555" marR="0">
              <a:lnSpc>
                <a:spcPct val="107000"/>
              </a:lnSpc>
              <a:spcBef>
                <a:spcPts val="0"/>
              </a:spcBef>
              <a:spcAft>
                <a:spcPts val="14475"/>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Filling of orbitals for elements Z = 1 to 18 (H to Ar) </a:t>
            </a:r>
          </a:p>
        </p:txBody>
      </p:sp>
    </p:spTree>
    <p:extLst>
      <p:ext uri="{BB962C8B-B14F-4D97-AF65-F5344CB8AC3E}">
        <p14:creationId xmlns:p14="http://schemas.microsoft.com/office/powerpoint/2010/main" val="1916070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392555" lvl="0" indent="-228600">
              <a:lnSpc>
                <a:spcPct val="107000"/>
              </a:lnSpc>
              <a:spcBef>
                <a:spcPts val="0"/>
              </a:spcBef>
              <a:spcAft>
                <a:spcPts val="14475"/>
              </a:spcAft>
            </a:pPr>
            <a:r>
              <a:rPr lang="en-US" sz="2600" dirty="0">
                <a:solidFill>
                  <a:srgbClr val="000000"/>
                </a:solidFill>
                <a:latin typeface="Constantia" panose="02030602050306030303" pitchFamily="18" charset="0"/>
                <a:ea typeface="Constantia" panose="02030602050306030303" pitchFamily="18" charset="0"/>
                <a:cs typeface="Constantia" panose="02030602050306030303" pitchFamily="18" charset="0"/>
              </a:rPr>
              <a:t>Hydrogen = 1 electron. </a:t>
            </a:r>
            <a:br>
              <a:rPr lang="en-US" sz="2600" dirty="0">
                <a:solidFill>
                  <a:prstClr val="black"/>
                </a:solidFill>
                <a:latin typeface="Calibri" panose="020F0502020204030204"/>
                <a:ea typeface="+mn-ea"/>
                <a:cs typeface="+mn-cs"/>
              </a:rPr>
            </a:br>
            <a:endParaRPr lang="en-US" dirty="0"/>
          </a:p>
        </p:txBody>
      </p:sp>
      <p:grpSp>
        <p:nvGrpSpPr>
          <p:cNvPr id="4" name="Group 3"/>
          <p:cNvGrpSpPr/>
          <p:nvPr/>
        </p:nvGrpSpPr>
        <p:grpSpPr>
          <a:xfrm>
            <a:off x="1026942" y="1181686"/>
            <a:ext cx="9959926" cy="5387926"/>
            <a:chOff x="0" y="0"/>
            <a:chExt cx="5948299" cy="3473450"/>
          </a:xfrm>
        </p:grpSpPr>
        <p:sp>
          <p:nvSpPr>
            <p:cNvPr id="5" name="Shape 32021"/>
            <p:cNvSpPr/>
            <p:nvPr/>
          </p:nvSpPr>
          <p:spPr>
            <a:xfrm>
              <a:off x="0" y="0"/>
              <a:ext cx="762000" cy="990600"/>
            </a:xfrm>
            <a:custGeom>
              <a:avLst/>
              <a:gdLst/>
              <a:ahLst/>
              <a:cxnLst/>
              <a:rect l="0" t="0" r="0" b="0"/>
              <a:pathLst>
                <a:path w="762000" h="990600">
                  <a:moveTo>
                    <a:pt x="0" y="0"/>
                  </a:moveTo>
                  <a:lnTo>
                    <a:pt x="762000" y="0"/>
                  </a:lnTo>
                  <a:lnTo>
                    <a:pt x="762000" y="990600"/>
                  </a:lnTo>
                  <a:lnTo>
                    <a:pt x="0" y="990600"/>
                  </a:lnTo>
                  <a:lnTo>
                    <a:pt x="0" y="0"/>
                  </a:lnTo>
                </a:path>
              </a:pathLst>
            </a:custGeom>
            <a:ln w="0" cap="flat">
              <a:miter lim="127000"/>
            </a:ln>
          </p:spPr>
          <p:style>
            <a:lnRef idx="0">
              <a:srgbClr val="000000">
                <a:alpha val="0"/>
              </a:srgbClr>
            </a:lnRef>
            <a:fillRef idx="1">
              <a:srgbClr val="7FD13B"/>
            </a:fillRef>
            <a:effectRef idx="0">
              <a:scrgbClr r="0" g="0" b="0"/>
            </a:effectRef>
            <a:fontRef idx="none"/>
          </p:style>
          <p:txBody>
            <a:bodyPr/>
            <a:lstStyle/>
            <a:p>
              <a:endParaRPr lang="en-US"/>
            </a:p>
          </p:txBody>
        </p:sp>
        <p:sp>
          <p:nvSpPr>
            <p:cNvPr id="6" name="Shape 2724"/>
            <p:cNvSpPr/>
            <p:nvPr/>
          </p:nvSpPr>
          <p:spPr>
            <a:xfrm>
              <a:off x="0" y="0"/>
              <a:ext cx="762000" cy="990600"/>
            </a:xfrm>
            <a:custGeom>
              <a:avLst/>
              <a:gdLst/>
              <a:ahLst/>
              <a:cxnLst/>
              <a:rect l="0" t="0" r="0" b="0"/>
              <a:pathLst>
                <a:path w="762000" h="990600">
                  <a:moveTo>
                    <a:pt x="0" y="990600"/>
                  </a:moveTo>
                  <a:lnTo>
                    <a:pt x="762000" y="990600"/>
                  </a:lnTo>
                  <a:lnTo>
                    <a:pt x="762000"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7" name="Rectangle 6"/>
            <p:cNvSpPr/>
            <p:nvPr/>
          </p:nvSpPr>
          <p:spPr>
            <a:xfrm>
              <a:off x="167894" y="1093299"/>
              <a:ext cx="126885" cy="4133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1</a:t>
              </a:r>
              <a:endParaRPr lang="en-US" sz="1100">
                <a:solidFill>
                  <a:srgbClr val="000000"/>
                </a:solidFill>
                <a:effectLst/>
                <a:latin typeface="Calibri" panose="020F0502020204030204" pitchFamily="34" charset="0"/>
                <a:ea typeface="Calibri" panose="020F0502020204030204" pitchFamily="34" charset="0"/>
              </a:endParaRPr>
            </a:p>
          </p:txBody>
        </p:sp>
        <p:sp>
          <p:nvSpPr>
            <p:cNvPr id="8" name="Rectangle 7"/>
            <p:cNvSpPr/>
            <p:nvPr/>
          </p:nvSpPr>
          <p:spPr>
            <a:xfrm>
              <a:off x="263906" y="1093299"/>
              <a:ext cx="164181" cy="4133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s</a:t>
              </a:r>
              <a:endParaRPr lang="en-US" sz="1100">
                <a:solidFill>
                  <a:srgbClr val="000000"/>
                </a:solidFill>
                <a:effectLst/>
                <a:latin typeface="Calibri" panose="020F0502020204030204" pitchFamily="34" charset="0"/>
                <a:ea typeface="Calibri" panose="020F0502020204030204" pitchFamily="34" charset="0"/>
              </a:endParaRPr>
            </a:p>
          </p:txBody>
        </p:sp>
        <p:sp>
          <p:nvSpPr>
            <p:cNvPr id="9" name="Rectangle 8"/>
            <p:cNvSpPr/>
            <p:nvPr/>
          </p:nvSpPr>
          <p:spPr>
            <a:xfrm>
              <a:off x="387350" y="1093299"/>
              <a:ext cx="101751" cy="4133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solidFill>
                    <a:srgbClr val="000000"/>
                  </a:solidFill>
                  <a:effectLst/>
                  <a:latin typeface="Constantia" panose="02030602050306030303" pitchFamily="18" charset="0"/>
                  <a:ea typeface="Constantia" panose="02030602050306030303" pitchFamily="18" charset="0"/>
                  <a:cs typeface="Constantia" panose="02030602050306030303" pitchFamily="18"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0" name="Shape 2727"/>
            <p:cNvSpPr/>
            <p:nvPr/>
          </p:nvSpPr>
          <p:spPr>
            <a:xfrm>
              <a:off x="114300" y="149225"/>
              <a:ext cx="228600" cy="685800"/>
            </a:xfrm>
            <a:custGeom>
              <a:avLst/>
              <a:gdLst/>
              <a:ahLst/>
              <a:cxnLst/>
              <a:rect l="0" t="0" r="0" b="0"/>
              <a:pathLst>
                <a:path w="228600" h="685800">
                  <a:moveTo>
                    <a:pt x="114300" y="0"/>
                  </a:moveTo>
                  <a:lnTo>
                    <a:pt x="228600" y="228600"/>
                  </a:lnTo>
                  <a:lnTo>
                    <a:pt x="152400" y="228600"/>
                  </a:lnTo>
                  <a:lnTo>
                    <a:pt x="152400" y="685800"/>
                  </a:lnTo>
                  <a:lnTo>
                    <a:pt x="76200" y="685800"/>
                  </a:lnTo>
                  <a:lnTo>
                    <a:pt x="76200" y="228600"/>
                  </a:lnTo>
                  <a:lnTo>
                    <a:pt x="0" y="228600"/>
                  </a:lnTo>
                  <a:lnTo>
                    <a:pt x="1143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pic>
          <p:nvPicPr>
            <p:cNvPr id="11" name="Picture 10"/>
            <p:cNvPicPr/>
            <p:nvPr/>
          </p:nvPicPr>
          <p:blipFill>
            <a:blip r:embed="rId2"/>
            <a:stretch>
              <a:fillRect/>
            </a:stretch>
          </p:blipFill>
          <p:spPr>
            <a:xfrm>
              <a:off x="1905000" y="914336"/>
              <a:ext cx="4038600" cy="2554351"/>
            </a:xfrm>
            <a:prstGeom prst="rect">
              <a:avLst/>
            </a:prstGeom>
          </p:spPr>
        </p:pic>
        <p:sp>
          <p:nvSpPr>
            <p:cNvPr id="12" name="Shape 2730"/>
            <p:cNvSpPr/>
            <p:nvPr/>
          </p:nvSpPr>
          <p:spPr>
            <a:xfrm>
              <a:off x="1900174" y="909574"/>
              <a:ext cx="4048125" cy="2563876"/>
            </a:xfrm>
            <a:custGeom>
              <a:avLst/>
              <a:gdLst/>
              <a:ahLst/>
              <a:cxnLst/>
              <a:rect l="0" t="0" r="0" b="0"/>
              <a:pathLst>
                <a:path w="4048125" h="2563876">
                  <a:moveTo>
                    <a:pt x="0" y="2563876"/>
                  </a:moveTo>
                  <a:lnTo>
                    <a:pt x="4048125" y="2563876"/>
                  </a:lnTo>
                  <a:lnTo>
                    <a:pt x="4048125"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3413927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10" y="421816"/>
            <a:ext cx="10515600" cy="1325563"/>
          </a:xfrm>
        </p:spPr>
        <p:txBody>
          <a:bodyPr>
            <a:normAutofit/>
          </a:bodyPr>
          <a:lstStyle/>
          <a:p>
            <a:pPr marL="342900" marR="3810" lvl="0" indent="-342900" fontAlgn="base">
              <a:lnSpc>
                <a:spcPct val="112000"/>
              </a:lnSpc>
              <a:spcBef>
                <a:spcPts val="0"/>
              </a:spcBef>
              <a:spcAft>
                <a:spcPts val="15"/>
              </a:spcAft>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Helium = 2 electrons </a:t>
            </a:r>
            <a:br>
              <a:rPr lang="en-US" sz="1800" dirty="0">
                <a:solidFill>
                  <a:srgbClr val="000000"/>
                </a:solidFill>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rPr>
            </a:br>
            <a:endParaRPr lang="en-US" dirty="0"/>
          </a:p>
        </p:txBody>
      </p:sp>
      <p:sp>
        <p:nvSpPr>
          <p:cNvPr id="3" name="Content Placeholder 2"/>
          <p:cNvSpPr>
            <a:spLocks noGrp="1"/>
          </p:cNvSpPr>
          <p:nvPr>
            <p:ph idx="1"/>
          </p:nvPr>
        </p:nvSpPr>
        <p:spPr>
          <a:xfrm>
            <a:off x="469510" y="5738397"/>
            <a:ext cx="11746523" cy="5038701"/>
          </a:xfrm>
        </p:spPr>
        <p:txBody>
          <a:bodyPr/>
          <a:lstStyle/>
          <a:p>
            <a:endParaRPr lang="en-US" dirty="0">
              <a:solidFill>
                <a:srgbClr val="000000"/>
              </a:solidFill>
              <a:latin typeface="Constantia" panose="02030602050306030303" pitchFamily="18" charset="0"/>
              <a:ea typeface="Constantia" panose="02030602050306030303" pitchFamily="18" charset="0"/>
              <a:cs typeface="Constantia" panose="02030602050306030303" pitchFamily="18" charset="0"/>
            </a:endParaRPr>
          </a:p>
          <a:p>
            <a:endParaRPr lang="en-US" dirty="0">
              <a:solidFill>
                <a:srgbClr val="000000"/>
              </a:solidFill>
              <a:latin typeface="Constantia" panose="02030602050306030303" pitchFamily="18" charset="0"/>
              <a:ea typeface="Constantia" panose="02030602050306030303" pitchFamily="18" charset="0"/>
              <a:cs typeface="Constantia" panose="02030602050306030303" pitchFamily="18" charset="0"/>
            </a:endParaRPr>
          </a:p>
          <a:p>
            <a:endParaRPr lang="en-US" dirty="0">
              <a:solidFill>
                <a:srgbClr val="000000"/>
              </a:solidFill>
              <a:latin typeface="Constantia" panose="02030602050306030303" pitchFamily="18" charset="0"/>
              <a:ea typeface="Constantia" panose="02030602050306030303" pitchFamily="18" charset="0"/>
              <a:cs typeface="Constantia" panose="02030602050306030303" pitchFamily="18" charset="0"/>
            </a:endParaRPr>
          </a:p>
          <a:p>
            <a:r>
              <a:rPr lang="en-US" dirty="0">
                <a:solidFill>
                  <a:srgbClr val="000000"/>
                </a:solidFill>
                <a:latin typeface="Constantia" panose="02030602050306030303" pitchFamily="18" charset="0"/>
                <a:ea typeface="Constantia" panose="02030602050306030303" pitchFamily="18" charset="0"/>
                <a:cs typeface="Constantia" panose="02030602050306030303" pitchFamily="18" charset="0"/>
              </a:rPr>
              <a:t> </a:t>
            </a:r>
            <a:endParaRPr lang="en-US" dirty="0"/>
          </a:p>
        </p:txBody>
      </p:sp>
      <p:grpSp>
        <p:nvGrpSpPr>
          <p:cNvPr id="4" name="Group 3"/>
          <p:cNvGrpSpPr/>
          <p:nvPr/>
        </p:nvGrpSpPr>
        <p:grpSpPr>
          <a:xfrm>
            <a:off x="6404317" y="232056"/>
            <a:ext cx="798342" cy="1152965"/>
            <a:chOff x="0" y="0"/>
            <a:chExt cx="762000" cy="990600"/>
          </a:xfrm>
        </p:grpSpPr>
        <p:sp>
          <p:nvSpPr>
            <p:cNvPr id="5" name="Shape 32023"/>
            <p:cNvSpPr/>
            <p:nvPr/>
          </p:nvSpPr>
          <p:spPr>
            <a:xfrm>
              <a:off x="0" y="0"/>
              <a:ext cx="762000" cy="990600"/>
            </a:xfrm>
            <a:custGeom>
              <a:avLst/>
              <a:gdLst/>
              <a:ahLst/>
              <a:cxnLst/>
              <a:rect l="0" t="0" r="0" b="0"/>
              <a:pathLst>
                <a:path w="762000" h="990600">
                  <a:moveTo>
                    <a:pt x="0" y="0"/>
                  </a:moveTo>
                  <a:lnTo>
                    <a:pt x="762000" y="0"/>
                  </a:lnTo>
                  <a:lnTo>
                    <a:pt x="762000" y="990600"/>
                  </a:lnTo>
                  <a:lnTo>
                    <a:pt x="0" y="990600"/>
                  </a:lnTo>
                  <a:lnTo>
                    <a:pt x="0" y="0"/>
                  </a:lnTo>
                </a:path>
              </a:pathLst>
            </a:custGeom>
            <a:ln w="0" cap="flat">
              <a:miter lim="127000"/>
            </a:ln>
          </p:spPr>
          <p:style>
            <a:lnRef idx="0">
              <a:srgbClr val="000000">
                <a:alpha val="0"/>
              </a:srgbClr>
            </a:lnRef>
            <a:fillRef idx="1">
              <a:srgbClr val="7FD13B"/>
            </a:fillRef>
            <a:effectRef idx="0">
              <a:scrgbClr r="0" g="0" b="0"/>
            </a:effectRef>
            <a:fontRef idx="none"/>
          </p:style>
          <p:txBody>
            <a:bodyPr/>
            <a:lstStyle/>
            <a:p>
              <a:endParaRPr lang="en-US"/>
            </a:p>
          </p:txBody>
        </p:sp>
        <p:sp>
          <p:nvSpPr>
            <p:cNvPr id="6" name="Shape 2761"/>
            <p:cNvSpPr/>
            <p:nvPr/>
          </p:nvSpPr>
          <p:spPr>
            <a:xfrm>
              <a:off x="0" y="0"/>
              <a:ext cx="762000" cy="990600"/>
            </a:xfrm>
            <a:custGeom>
              <a:avLst/>
              <a:gdLst/>
              <a:ahLst/>
              <a:cxnLst/>
              <a:rect l="0" t="0" r="0" b="0"/>
              <a:pathLst>
                <a:path w="762000" h="990600">
                  <a:moveTo>
                    <a:pt x="0" y="990600"/>
                  </a:moveTo>
                  <a:lnTo>
                    <a:pt x="762000" y="990600"/>
                  </a:lnTo>
                  <a:lnTo>
                    <a:pt x="762000"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7" name="Shape 2762"/>
            <p:cNvSpPr/>
            <p:nvPr/>
          </p:nvSpPr>
          <p:spPr>
            <a:xfrm>
              <a:off x="114300" y="152400"/>
              <a:ext cx="228600" cy="685800"/>
            </a:xfrm>
            <a:custGeom>
              <a:avLst/>
              <a:gdLst/>
              <a:ahLst/>
              <a:cxnLst/>
              <a:rect l="0" t="0" r="0" b="0"/>
              <a:pathLst>
                <a:path w="228600" h="685800">
                  <a:moveTo>
                    <a:pt x="114300" y="0"/>
                  </a:moveTo>
                  <a:lnTo>
                    <a:pt x="228600" y="228600"/>
                  </a:lnTo>
                  <a:lnTo>
                    <a:pt x="152400" y="228600"/>
                  </a:lnTo>
                  <a:lnTo>
                    <a:pt x="152400" y="685800"/>
                  </a:lnTo>
                  <a:lnTo>
                    <a:pt x="76200" y="685800"/>
                  </a:lnTo>
                  <a:lnTo>
                    <a:pt x="76200" y="228600"/>
                  </a:lnTo>
                  <a:lnTo>
                    <a:pt x="0" y="228600"/>
                  </a:lnTo>
                  <a:lnTo>
                    <a:pt x="1143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8" name="Shape 2775"/>
            <p:cNvSpPr/>
            <p:nvPr/>
          </p:nvSpPr>
          <p:spPr>
            <a:xfrm>
              <a:off x="419100" y="152400"/>
              <a:ext cx="228600" cy="685800"/>
            </a:xfrm>
            <a:custGeom>
              <a:avLst/>
              <a:gdLst/>
              <a:ahLst/>
              <a:cxnLst/>
              <a:rect l="0" t="0" r="0" b="0"/>
              <a:pathLst>
                <a:path w="228600" h="685800">
                  <a:moveTo>
                    <a:pt x="76200" y="0"/>
                  </a:moveTo>
                  <a:lnTo>
                    <a:pt x="152400" y="0"/>
                  </a:lnTo>
                  <a:lnTo>
                    <a:pt x="152400" y="457200"/>
                  </a:lnTo>
                  <a:lnTo>
                    <a:pt x="228600" y="457200"/>
                  </a:lnTo>
                  <a:lnTo>
                    <a:pt x="114300" y="685800"/>
                  </a:lnTo>
                  <a:lnTo>
                    <a:pt x="0" y="457200"/>
                  </a:lnTo>
                  <a:lnTo>
                    <a:pt x="76200" y="457200"/>
                  </a:lnTo>
                  <a:lnTo>
                    <a:pt x="762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grpSp>
      <p:grpSp>
        <p:nvGrpSpPr>
          <p:cNvPr id="9" name="Group 8"/>
          <p:cNvGrpSpPr/>
          <p:nvPr/>
        </p:nvGrpSpPr>
        <p:grpSpPr>
          <a:xfrm>
            <a:off x="6326359" y="1690688"/>
            <a:ext cx="1752600" cy="990600"/>
            <a:chOff x="0" y="0"/>
            <a:chExt cx="1752600" cy="990600"/>
          </a:xfrm>
        </p:grpSpPr>
        <p:sp>
          <p:nvSpPr>
            <p:cNvPr id="10" name="Shape 32025"/>
            <p:cNvSpPr/>
            <p:nvPr/>
          </p:nvSpPr>
          <p:spPr>
            <a:xfrm>
              <a:off x="0" y="0"/>
              <a:ext cx="762000" cy="990600"/>
            </a:xfrm>
            <a:custGeom>
              <a:avLst/>
              <a:gdLst/>
              <a:ahLst/>
              <a:cxnLst/>
              <a:rect l="0" t="0" r="0" b="0"/>
              <a:pathLst>
                <a:path w="762000" h="990600">
                  <a:moveTo>
                    <a:pt x="0" y="0"/>
                  </a:moveTo>
                  <a:lnTo>
                    <a:pt x="762000" y="0"/>
                  </a:lnTo>
                  <a:lnTo>
                    <a:pt x="762000" y="990600"/>
                  </a:lnTo>
                  <a:lnTo>
                    <a:pt x="0" y="990600"/>
                  </a:lnTo>
                  <a:lnTo>
                    <a:pt x="0" y="0"/>
                  </a:lnTo>
                </a:path>
              </a:pathLst>
            </a:custGeom>
            <a:solidFill>
              <a:srgbClr val="7FD13B"/>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Shape 2764"/>
            <p:cNvSpPr/>
            <p:nvPr/>
          </p:nvSpPr>
          <p:spPr>
            <a:xfrm>
              <a:off x="0" y="0"/>
              <a:ext cx="762000" cy="990600"/>
            </a:xfrm>
            <a:custGeom>
              <a:avLst/>
              <a:gdLst/>
              <a:ahLst/>
              <a:cxnLst/>
              <a:rect l="0" t="0" r="0" b="0"/>
              <a:pathLst>
                <a:path w="762000" h="990600">
                  <a:moveTo>
                    <a:pt x="0" y="990600"/>
                  </a:moveTo>
                  <a:lnTo>
                    <a:pt x="762000" y="990600"/>
                  </a:lnTo>
                  <a:lnTo>
                    <a:pt x="762000" y="0"/>
                  </a:lnTo>
                  <a:lnTo>
                    <a:pt x="0" y="0"/>
                  </a:lnTo>
                  <a:close/>
                </a:path>
              </a:pathLst>
            </a:custGeom>
            <a:noFill/>
            <a:ln w="9525" cap="flat" cmpd="sng" algn="ctr">
              <a:solidFill>
                <a:srgbClr val="00000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Shape 2765"/>
            <p:cNvSpPr/>
            <p:nvPr/>
          </p:nvSpPr>
          <p:spPr>
            <a:xfrm>
              <a:off x="114300" y="152400"/>
              <a:ext cx="228600" cy="685800"/>
            </a:xfrm>
            <a:custGeom>
              <a:avLst/>
              <a:gdLst/>
              <a:ahLst/>
              <a:cxnLst/>
              <a:rect l="0" t="0" r="0" b="0"/>
              <a:pathLst>
                <a:path w="228600" h="685800">
                  <a:moveTo>
                    <a:pt x="114300" y="0"/>
                  </a:moveTo>
                  <a:lnTo>
                    <a:pt x="228600" y="228600"/>
                  </a:lnTo>
                  <a:lnTo>
                    <a:pt x="152400" y="228600"/>
                  </a:lnTo>
                  <a:lnTo>
                    <a:pt x="152400" y="685800"/>
                  </a:lnTo>
                  <a:lnTo>
                    <a:pt x="76200" y="685800"/>
                  </a:lnTo>
                  <a:lnTo>
                    <a:pt x="76200" y="228600"/>
                  </a:lnTo>
                  <a:lnTo>
                    <a:pt x="0" y="228600"/>
                  </a:lnTo>
                  <a:lnTo>
                    <a:pt x="114300" y="0"/>
                  </a:lnTo>
                  <a:close/>
                </a:path>
              </a:pathLst>
            </a:custGeom>
            <a:solidFill>
              <a:srgbClr val="0000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Shape 32026"/>
            <p:cNvSpPr/>
            <p:nvPr/>
          </p:nvSpPr>
          <p:spPr>
            <a:xfrm>
              <a:off x="990600" y="0"/>
              <a:ext cx="762000" cy="990600"/>
            </a:xfrm>
            <a:custGeom>
              <a:avLst/>
              <a:gdLst/>
              <a:ahLst/>
              <a:cxnLst/>
              <a:rect l="0" t="0" r="0" b="0"/>
              <a:pathLst>
                <a:path w="762000" h="990600">
                  <a:moveTo>
                    <a:pt x="0" y="0"/>
                  </a:moveTo>
                  <a:lnTo>
                    <a:pt x="762000" y="0"/>
                  </a:lnTo>
                  <a:lnTo>
                    <a:pt x="762000" y="990600"/>
                  </a:lnTo>
                  <a:lnTo>
                    <a:pt x="0" y="990600"/>
                  </a:lnTo>
                  <a:lnTo>
                    <a:pt x="0" y="0"/>
                  </a:lnTo>
                </a:path>
              </a:pathLst>
            </a:custGeom>
            <a:solidFill>
              <a:srgbClr val="7FD13B"/>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Shape 2767"/>
            <p:cNvSpPr/>
            <p:nvPr/>
          </p:nvSpPr>
          <p:spPr>
            <a:xfrm>
              <a:off x="990600" y="0"/>
              <a:ext cx="762000" cy="990600"/>
            </a:xfrm>
            <a:custGeom>
              <a:avLst/>
              <a:gdLst/>
              <a:ahLst/>
              <a:cxnLst/>
              <a:rect l="0" t="0" r="0" b="0"/>
              <a:pathLst>
                <a:path w="762000" h="990600">
                  <a:moveTo>
                    <a:pt x="0" y="990600"/>
                  </a:moveTo>
                  <a:lnTo>
                    <a:pt x="762000" y="990600"/>
                  </a:lnTo>
                  <a:lnTo>
                    <a:pt x="762000" y="0"/>
                  </a:lnTo>
                  <a:lnTo>
                    <a:pt x="0" y="0"/>
                  </a:lnTo>
                  <a:close/>
                </a:path>
              </a:pathLst>
            </a:custGeom>
            <a:noFill/>
            <a:ln w="9525" cap="flat" cmpd="sng" algn="ctr">
              <a:solidFill>
                <a:srgbClr val="00000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Shape 2768"/>
            <p:cNvSpPr/>
            <p:nvPr/>
          </p:nvSpPr>
          <p:spPr>
            <a:xfrm>
              <a:off x="1104900" y="152400"/>
              <a:ext cx="228600" cy="685800"/>
            </a:xfrm>
            <a:custGeom>
              <a:avLst/>
              <a:gdLst/>
              <a:ahLst/>
              <a:cxnLst/>
              <a:rect l="0" t="0" r="0" b="0"/>
              <a:pathLst>
                <a:path w="228600" h="685800">
                  <a:moveTo>
                    <a:pt x="114300" y="0"/>
                  </a:moveTo>
                  <a:lnTo>
                    <a:pt x="228600" y="228600"/>
                  </a:lnTo>
                  <a:lnTo>
                    <a:pt x="152400" y="228600"/>
                  </a:lnTo>
                  <a:lnTo>
                    <a:pt x="152400" y="685800"/>
                  </a:lnTo>
                  <a:lnTo>
                    <a:pt x="76200" y="685800"/>
                  </a:lnTo>
                  <a:lnTo>
                    <a:pt x="76200" y="228600"/>
                  </a:lnTo>
                  <a:lnTo>
                    <a:pt x="0" y="228600"/>
                  </a:lnTo>
                  <a:lnTo>
                    <a:pt x="114300" y="0"/>
                  </a:lnTo>
                  <a:close/>
                </a:path>
              </a:pathLst>
            </a:custGeom>
            <a:solidFill>
              <a:srgbClr val="0000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Shape 2776"/>
            <p:cNvSpPr/>
            <p:nvPr/>
          </p:nvSpPr>
          <p:spPr>
            <a:xfrm>
              <a:off x="419100" y="152400"/>
              <a:ext cx="228600" cy="685800"/>
            </a:xfrm>
            <a:custGeom>
              <a:avLst/>
              <a:gdLst/>
              <a:ahLst/>
              <a:cxnLst/>
              <a:rect l="0" t="0" r="0" b="0"/>
              <a:pathLst>
                <a:path w="228600" h="685800">
                  <a:moveTo>
                    <a:pt x="76200" y="0"/>
                  </a:moveTo>
                  <a:lnTo>
                    <a:pt x="152400" y="0"/>
                  </a:lnTo>
                  <a:lnTo>
                    <a:pt x="152400" y="457200"/>
                  </a:lnTo>
                  <a:lnTo>
                    <a:pt x="228600" y="457200"/>
                  </a:lnTo>
                  <a:lnTo>
                    <a:pt x="114300" y="685800"/>
                  </a:lnTo>
                  <a:lnTo>
                    <a:pt x="0" y="457200"/>
                  </a:lnTo>
                  <a:lnTo>
                    <a:pt x="76200" y="457200"/>
                  </a:lnTo>
                  <a:lnTo>
                    <a:pt x="76200" y="0"/>
                  </a:lnTo>
                  <a:close/>
                </a:path>
              </a:pathLst>
            </a:custGeom>
            <a:solidFill>
              <a:srgbClr val="0000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7" name="Rectangle 1"/>
          <p:cNvSpPr>
            <a:spLocks noChangeArrowheads="1"/>
          </p:cNvSpPr>
          <p:nvPr/>
        </p:nvSpPr>
        <p:spPr bwMode="auto">
          <a:xfrm>
            <a:off x="230359" y="2556081"/>
            <a:ext cx="882889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60525" algn="ctr"/>
                <a:tab pos="2727325" algn="ctr"/>
              </a:tabLst>
              <a:defRPr>
                <a:solidFill>
                  <a:schemeClr val="tx1"/>
                </a:solidFill>
                <a:latin typeface="Arial" panose="020B0604020202020204" pitchFamily="34" charset="0"/>
              </a:defRPr>
            </a:lvl1pPr>
            <a:lvl2pPr eaLnBrk="0" fontAlgn="base" hangingPunct="0">
              <a:spcBef>
                <a:spcPct val="0"/>
              </a:spcBef>
              <a:spcAft>
                <a:spcPct val="0"/>
              </a:spcAft>
              <a:tabLst>
                <a:tab pos="1660525" algn="ctr"/>
                <a:tab pos="2727325" algn="ctr"/>
              </a:tabLst>
              <a:defRPr>
                <a:solidFill>
                  <a:schemeClr val="tx1"/>
                </a:solidFill>
                <a:latin typeface="Arial" panose="020B0604020202020204" pitchFamily="34" charset="0"/>
              </a:defRPr>
            </a:lvl2pPr>
            <a:lvl3pPr eaLnBrk="0" fontAlgn="base" hangingPunct="0">
              <a:spcBef>
                <a:spcPct val="0"/>
              </a:spcBef>
              <a:spcAft>
                <a:spcPct val="0"/>
              </a:spcAft>
              <a:tabLst>
                <a:tab pos="1660525" algn="ctr"/>
                <a:tab pos="2727325" algn="ctr"/>
              </a:tabLst>
              <a:defRPr>
                <a:solidFill>
                  <a:schemeClr val="tx1"/>
                </a:solidFill>
                <a:latin typeface="Arial" panose="020B0604020202020204" pitchFamily="34" charset="0"/>
              </a:defRPr>
            </a:lvl3pPr>
            <a:lvl4pPr eaLnBrk="0" fontAlgn="base" hangingPunct="0">
              <a:spcBef>
                <a:spcPct val="0"/>
              </a:spcBef>
              <a:spcAft>
                <a:spcPct val="0"/>
              </a:spcAft>
              <a:tabLst>
                <a:tab pos="1660525" algn="ctr"/>
                <a:tab pos="2727325" algn="ctr"/>
              </a:tabLst>
              <a:defRPr>
                <a:solidFill>
                  <a:schemeClr val="tx1"/>
                </a:solidFill>
                <a:latin typeface="Arial" panose="020B0604020202020204" pitchFamily="34" charset="0"/>
              </a:defRPr>
            </a:lvl4pPr>
            <a:lvl5pPr eaLnBrk="0" fontAlgn="base" hangingPunct="0">
              <a:spcBef>
                <a:spcPct val="0"/>
              </a:spcBef>
              <a:spcAft>
                <a:spcPct val="0"/>
              </a:spcAft>
              <a:tabLst>
                <a:tab pos="1660525" algn="ctr"/>
                <a:tab pos="2727325" algn="ctr"/>
              </a:tabLst>
              <a:defRPr>
                <a:solidFill>
                  <a:schemeClr val="tx1"/>
                </a:solidFill>
                <a:latin typeface="Arial" panose="020B0604020202020204" pitchFamily="34" charset="0"/>
              </a:defRPr>
            </a:lvl5pPr>
            <a:lvl6pPr eaLnBrk="0" fontAlgn="base" hangingPunct="0">
              <a:spcBef>
                <a:spcPct val="0"/>
              </a:spcBef>
              <a:spcAft>
                <a:spcPct val="0"/>
              </a:spcAft>
              <a:tabLst>
                <a:tab pos="1660525" algn="ctr"/>
                <a:tab pos="2727325" algn="ctr"/>
              </a:tabLst>
              <a:defRPr>
                <a:solidFill>
                  <a:schemeClr val="tx1"/>
                </a:solidFill>
                <a:latin typeface="Arial" panose="020B0604020202020204" pitchFamily="34" charset="0"/>
              </a:defRPr>
            </a:lvl6pPr>
            <a:lvl7pPr eaLnBrk="0" fontAlgn="base" hangingPunct="0">
              <a:spcBef>
                <a:spcPct val="0"/>
              </a:spcBef>
              <a:spcAft>
                <a:spcPct val="0"/>
              </a:spcAft>
              <a:tabLst>
                <a:tab pos="1660525" algn="ctr"/>
                <a:tab pos="2727325" algn="ctr"/>
              </a:tabLst>
              <a:defRPr>
                <a:solidFill>
                  <a:schemeClr val="tx1"/>
                </a:solidFill>
                <a:latin typeface="Arial" panose="020B0604020202020204" pitchFamily="34" charset="0"/>
              </a:defRPr>
            </a:lvl7pPr>
            <a:lvl8pPr eaLnBrk="0" fontAlgn="base" hangingPunct="0">
              <a:spcBef>
                <a:spcPct val="0"/>
              </a:spcBef>
              <a:spcAft>
                <a:spcPct val="0"/>
              </a:spcAft>
              <a:tabLst>
                <a:tab pos="1660525" algn="ctr"/>
                <a:tab pos="2727325" algn="ctr"/>
              </a:tabLst>
              <a:defRPr>
                <a:solidFill>
                  <a:schemeClr val="tx1"/>
                </a:solidFill>
                <a:latin typeface="Arial" panose="020B0604020202020204" pitchFamily="34" charset="0"/>
              </a:defRPr>
            </a:lvl8pPr>
            <a:lvl9pPr eaLnBrk="0" fontAlgn="base" hangingPunct="0">
              <a:spcBef>
                <a:spcPct val="0"/>
              </a:spcBef>
              <a:spcAft>
                <a:spcPct val="0"/>
              </a:spcAft>
              <a:tabLst>
                <a:tab pos="1660525" algn="ctr"/>
                <a:tab pos="272732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1660525" algn="ctr"/>
                <a:tab pos="2727325" algn="ctr"/>
              </a:tabLst>
            </a:pPr>
            <a:endPar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60525" algn="ctr"/>
                <a:tab pos="2727325" algn="ctr"/>
              </a:tabLst>
            </a:pPr>
            <a:endPar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660525" algn="ctr"/>
                <a:tab pos="272732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Beryllium = 4 electrons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0525" algn="ctr"/>
                <a:tab pos="272732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1s         2s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0525" algn="ctr"/>
                <a:tab pos="2727325" algn="ctr"/>
              </a:tabLst>
            </a:pPr>
            <a:endPar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0525" algn="ctr"/>
                <a:tab pos="272732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 s orbitals can only ever hold two electrons.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0525" algn="ctr"/>
                <a:tab pos="272732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0525" algn="ctr"/>
                <a:tab pos="272732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 first principal energy level gets filled before the  second.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0525" algn="ctr"/>
                <a:tab pos="272732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60525" algn="ctr"/>
                <a:tab pos="272732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1s</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is very stable since it is a filled sublevel.  The same is true for 2s</a:t>
            </a:r>
            <a:r>
              <a:rPr kumimoji="0" lang="en-US" altLang="en-US" sz="2400" b="0" i="0" u="none" strike="noStrike" cap="none" normalizeH="0" baseline="3000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2</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230359" y="1973622"/>
            <a:ext cx="3071675" cy="424732"/>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Lithium = 3 electrons</a:t>
            </a:r>
          </a:p>
        </p:txBody>
      </p:sp>
      <p:grpSp>
        <p:nvGrpSpPr>
          <p:cNvPr id="21" name="Group 20"/>
          <p:cNvGrpSpPr/>
          <p:nvPr/>
        </p:nvGrpSpPr>
        <p:grpSpPr>
          <a:xfrm>
            <a:off x="6326359" y="2907531"/>
            <a:ext cx="1752600" cy="990600"/>
            <a:chOff x="0" y="0"/>
            <a:chExt cx="1752600" cy="990600"/>
          </a:xfrm>
        </p:grpSpPr>
        <p:sp>
          <p:nvSpPr>
            <p:cNvPr id="22" name="Shape 32029"/>
            <p:cNvSpPr/>
            <p:nvPr/>
          </p:nvSpPr>
          <p:spPr>
            <a:xfrm>
              <a:off x="0" y="0"/>
              <a:ext cx="762000" cy="990600"/>
            </a:xfrm>
            <a:custGeom>
              <a:avLst/>
              <a:gdLst/>
              <a:ahLst/>
              <a:cxnLst/>
              <a:rect l="0" t="0" r="0" b="0"/>
              <a:pathLst>
                <a:path w="762000" h="990600">
                  <a:moveTo>
                    <a:pt x="0" y="0"/>
                  </a:moveTo>
                  <a:lnTo>
                    <a:pt x="762000" y="0"/>
                  </a:lnTo>
                  <a:lnTo>
                    <a:pt x="762000" y="990600"/>
                  </a:lnTo>
                  <a:lnTo>
                    <a:pt x="0" y="990600"/>
                  </a:lnTo>
                  <a:lnTo>
                    <a:pt x="0" y="0"/>
                  </a:lnTo>
                </a:path>
              </a:pathLst>
            </a:custGeom>
            <a:ln w="0" cap="flat">
              <a:miter lim="127000"/>
            </a:ln>
          </p:spPr>
          <p:style>
            <a:lnRef idx="0">
              <a:srgbClr val="000000">
                <a:alpha val="0"/>
              </a:srgbClr>
            </a:lnRef>
            <a:fillRef idx="1">
              <a:srgbClr val="7FD13B"/>
            </a:fillRef>
            <a:effectRef idx="0">
              <a:scrgbClr r="0" g="0" b="0"/>
            </a:effectRef>
            <a:fontRef idx="none"/>
          </p:style>
          <p:txBody>
            <a:bodyPr/>
            <a:lstStyle/>
            <a:p>
              <a:endParaRPr lang="en-US"/>
            </a:p>
          </p:txBody>
        </p:sp>
        <p:sp>
          <p:nvSpPr>
            <p:cNvPr id="23" name="Shape 2770"/>
            <p:cNvSpPr/>
            <p:nvPr/>
          </p:nvSpPr>
          <p:spPr>
            <a:xfrm>
              <a:off x="0" y="0"/>
              <a:ext cx="762000" cy="990600"/>
            </a:xfrm>
            <a:custGeom>
              <a:avLst/>
              <a:gdLst/>
              <a:ahLst/>
              <a:cxnLst/>
              <a:rect l="0" t="0" r="0" b="0"/>
              <a:pathLst>
                <a:path w="762000" h="990600">
                  <a:moveTo>
                    <a:pt x="0" y="990600"/>
                  </a:moveTo>
                  <a:lnTo>
                    <a:pt x="762000" y="990600"/>
                  </a:lnTo>
                  <a:lnTo>
                    <a:pt x="762000"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24" name="Shape 2771"/>
            <p:cNvSpPr/>
            <p:nvPr/>
          </p:nvSpPr>
          <p:spPr>
            <a:xfrm>
              <a:off x="114300" y="152400"/>
              <a:ext cx="228600" cy="685800"/>
            </a:xfrm>
            <a:custGeom>
              <a:avLst/>
              <a:gdLst/>
              <a:ahLst/>
              <a:cxnLst/>
              <a:rect l="0" t="0" r="0" b="0"/>
              <a:pathLst>
                <a:path w="228600" h="685800">
                  <a:moveTo>
                    <a:pt x="114300" y="0"/>
                  </a:moveTo>
                  <a:lnTo>
                    <a:pt x="228600" y="228600"/>
                  </a:lnTo>
                  <a:lnTo>
                    <a:pt x="152400" y="228600"/>
                  </a:lnTo>
                  <a:lnTo>
                    <a:pt x="152400" y="685800"/>
                  </a:lnTo>
                  <a:lnTo>
                    <a:pt x="76200" y="685800"/>
                  </a:lnTo>
                  <a:lnTo>
                    <a:pt x="76200" y="228600"/>
                  </a:lnTo>
                  <a:lnTo>
                    <a:pt x="0" y="228600"/>
                  </a:lnTo>
                  <a:lnTo>
                    <a:pt x="1143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25" name="Shape 32030"/>
            <p:cNvSpPr/>
            <p:nvPr/>
          </p:nvSpPr>
          <p:spPr>
            <a:xfrm>
              <a:off x="990600" y="0"/>
              <a:ext cx="762000" cy="990600"/>
            </a:xfrm>
            <a:custGeom>
              <a:avLst/>
              <a:gdLst/>
              <a:ahLst/>
              <a:cxnLst/>
              <a:rect l="0" t="0" r="0" b="0"/>
              <a:pathLst>
                <a:path w="762000" h="990600">
                  <a:moveTo>
                    <a:pt x="0" y="0"/>
                  </a:moveTo>
                  <a:lnTo>
                    <a:pt x="762000" y="0"/>
                  </a:lnTo>
                  <a:lnTo>
                    <a:pt x="762000" y="990600"/>
                  </a:lnTo>
                  <a:lnTo>
                    <a:pt x="0" y="990600"/>
                  </a:lnTo>
                  <a:lnTo>
                    <a:pt x="0" y="0"/>
                  </a:lnTo>
                </a:path>
              </a:pathLst>
            </a:custGeom>
            <a:ln w="0" cap="flat">
              <a:miter lim="127000"/>
            </a:ln>
          </p:spPr>
          <p:style>
            <a:lnRef idx="0">
              <a:srgbClr val="000000">
                <a:alpha val="0"/>
              </a:srgbClr>
            </a:lnRef>
            <a:fillRef idx="1">
              <a:srgbClr val="7FD13B"/>
            </a:fillRef>
            <a:effectRef idx="0">
              <a:scrgbClr r="0" g="0" b="0"/>
            </a:effectRef>
            <a:fontRef idx="none"/>
          </p:style>
          <p:txBody>
            <a:bodyPr/>
            <a:lstStyle/>
            <a:p>
              <a:endParaRPr lang="en-US"/>
            </a:p>
          </p:txBody>
        </p:sp>
        <p:sp>
          <p:nvSpPr>
            <p:cNvPr id="26" name="Shape 2773"/>
            <p:cNvSpPr/>
            <p:nvPr/>
          </p:nvSpPr>
          <p:spPr>
            <a:xfrm>
              <a:off x="990600" y="0"/>
              <a:ext cx="762000" cy="990600"/>
            </a:xfrm>
            <a:custGeom>
              <a:avLst/>
              <a:gdLst/>
              <a:ahLst/>
              <a:cxnLst/>
              <a:rect l="0" t="0" r="0" b="0"/>
              <a:pathLst>
                <a:path w="762000" h="990600">
                  <a:moveTo>
                    <a:pt x="0" y="990600"/>
                  </a:moveTo>
                  <a:lnTo>
                    <a:pt x="762000" y="990600"/>
                  </a:lnTo>
                  <a:lnTo>
                    <a:pt x="762000" y="0"/>
                  </a:lnTo>
                  <a:lnTo>
                    <a:pt x="0" y="0"/>
                  </a:lnTo>
                  <a:close/>
                </a:path>
              </a:pathLst>
            </a:custGeom>
            <a:ln w="952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27" name="Shape 2774"/>
            <p:cNvSpPr/>
            <p:nvPr/>
          </p:nvSpPr>
          <p:spPr>
            <a:xfrm>
              <a:off x="1104900" y="152400"/>
              <a:ext cx="228600" cy="685800"/>
            </a:xfrm>
            <a:custGeom>
              <a:avLst/>
              <a:gdLst/>
              <a:ahLst/>
              <a:cxnLst/>
              <a:rect l="0" t="0" r="0" b="0"/>
              <a:pathLst>
                <a:path w="228600" h="685800">
                  <a:moveTo>
                    <a:pt x="114300" y="0"/>
                  </a:moveTo>
                  <a:lnTo>
                    <a:pt x="228600" y="228600"/>
                  </a:lnTo>
                  <a:lnTo>
                    <a:pt x="152400" y="228600"/>
                  </a:lnTo>
                  <a:lnTo>
                    <a:pt x="152400" y="685800"/>
                  </a:lnTo>
                  <a:lnTo>
                    <a:pt x="76200" y="685800"/>
                  </a:lnTo>
                  <a:lnTo>
                    <a:pt x="76200" y="228600"/>
                  </a:lnTo>
                  <a:lnTo>
                    <a:pt x="0" y="228600"/>
                  </a:lnTo>
                  <a:lnTo>
                    <a:pt x="1143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28" name="Shape 2777"/>
            <p:cNvSpPr/>
            <p:nvPr/>
          </p:nvSpPr>
          <p:spPr>
            <a:xfrm>
              <a:off x="419100" y="152400"/>
              <a:ext cx="228600" cy="685800"/>
            </a:xfrm>
            <a:custGeom>
              <a:avLst/>
              <a:gdLst/>
              <a:ahLst/>
              <a:cxnLst/>
              <a:rect l="0" t="0" r="0" b="0"/>
              <a:pathLst>
                <a:path w="228600" h="685800">
                  <a:moveTo>
                    <a:pt x="76200" y="0"/>
                  </a:moveTo>
                  <a:lnTo>
                    <a:pt x="152400" y="0"/>
                  </a:lnTo>
                  <a:lnTo>
                    <a:pt x="152400" y="457200"/>
                  </a:lnTo>
                  <a:lnTo>
                    <a:pt x="228600" y="457200"/>
                  </a:lnTo>
                  <a:lnTo>
                    <a:pt x="114300" y="685800"/>
                  </a:lnTo>
                  <a:lnTo>
                    <a:pt x="0" y="457200"/>
                  </a:lnTo>
                  <a:lnTo>
                    <a:pt x="76200" y="457200"/>
                  </a:lnTo>
                  <a:lnTo>
                    <a:pt x="762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29" name="Shape 2778"/>
            <p:cNvSpPr/>
            <p:nvPr/>
          </p:nvSpPr>
          <p:spPr>
            <a:xfrm>
              <a:off x="1409700" y="152400"/>
              <a:ext cx="228600" cy="685800"/>
            </a:xfrm>
            <a:custGeom>
              <a:avLst/>
              <a:gdLst/>
              <a:ahLst/>
              <a:cxnLst/>
              <a:rect l="0" t="0" r="0" b="0"/>
              <a:pathLst>
                <a:path w="228600" h="685800">
                  <a:moveTo>
                    <a:pt x="76200" y="0"/>
                  </a:moveTo>
                  <a:lnTo>
                    <a:pt x="152400" y="0"/>
                  </a:lnTo>
                  <a:lnTo>
                    <a:pt x="152400" y="457200"/>
                  </a:lnTo>
                  <a:lnTo>
                    <a:pt x="228600" y="457200"/>
                  </a:lnTo>
                  <a:lnTo>
                    <a:pt x="114300" y="685800"/>
                  </a:lnTo>
                  <a:lnTo>
                    <a:pt x="0" y="457200"/>
                  </a:lnTo>
                  <a:lnTo>
                    <a:pt x="76200" y="457200"/>
                  </a:lnTo>
                  <a:lnTo>
                    <a:pt x="762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125571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5" y="365125"/>
            <a:ext cx="11563643" cy="1325563"/>
          </a:xfrm>
        </p:spPr>
        <p:txBody>
          <a:bodyPr>
            <a:noAutofit/>
          </a:bodyPr>
          <a:lstStyle/>
          <a:p>
            <a:pPr marL="6350" marR="0" indent="-6350">
              <a:lnSpc>
                <a:spcPct val="102000"/>
              </a:lnSpc>
              <a:spcBef>
                <a:spcPts val="0"/>
              </a:spcBef>
              <a:spcAft>
                <a:spcPts val="0"/>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The p-orbitals are equivalent in energy.  However, electrons are placed singly into each orbital to minimize spin repulsion.   </a:t>
            </a: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Consider people sitting at tables in a cafeteria). </a:t>
            </a: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3"/>
          <a:stretch>
            <a:fillRect/>
          </a:stretch>
        </p:blipFill>
        <p:spPr>
          <a:xfrm>
            <a:off x="337625" y="2185817"/>
            <a:ext cx="4957103" cy="4174490"/>
          </a:xfrm>
          <a:prstGeom prst="rect">
            <a:avLst/>
          </a:prstGeom>
        </p:spPr>
      </p:pic>
      <p:pic>
        <p:nvPicPr>
          <p:cNvPr id="5" name="Picture 4"/>
          <p:cNvPicPr/>
          <p:nvPr/>
        </p:nvPicPr>
        <p:blipFill>
          <a:blip r:embed="rId4"/>
          <a:stretch>
            <a:fillRect/>
          </a:stretch>
        </p:blipFill>
        <p:spPr>
          <a:xfrm>
            <a:off x="6485207" y="2185817"/>
            <a:ext cx="5416061" cy="4174490"/>
          </a:xfrm>
          <a:prstGeom prst="rect">
            <a:avLst/>
          </a:prstGeom>
        </p:spPr>
      </p:pic>
    </p:spTree>
    <p:extLst>
      <p:ext uri="{BB962C8B-B14F-4D97-AF65-F5344CB8AC3E}">
        <p14:creationId xmlns:p14="http://schemas.microsoft.com/office/powerpoint/2010/main" val="1020721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0504" y="1143000"/>
            <a:ext cx="10550769" cy="4572000"/>
            <a:chOff x="0" y="0"/>
            <a:chExt cx="7893050" cy="4572000"/>
          </a:xfrm>
        </p:grpSpPr>
        <p:pic>
          <p:nvPicPr>
            <p:cNvPr id="5" name="Picture 4"/>
            <p:cNvPicPr/>
            <p:nvPr/>
          </p:nvPicPr>
          <p:blipFill>
            <a:blip r:embed="rId3"/>
            <a:stretch>
              <a:fillRect/>
            </a:stretch>
          </p:blipFill>
          <p:spPr>
            <a:xfrm>
              <a:off x="0" y="0"/>
              <a:ext cx="3778250" cy="4572000"/>
            </a:xfrm>
            <a:prstGeom prst="rect">
              <a:avLst/>
            </a:prstGeom>
          </p:spPr>
        </p:pic>
        <p:pic>
          <p:nvPicPr>
            <p:cNvPr id="6" name="Picture 5"/>
            <p:cNvPicPr/>
            <p:nvPr/>
          </p:nvPicPr>
          <p:blipFill>
            <a:blip r:embed="rId4"/>
            <a:stretch>
              <a:fillRect/>
            </a:stretch>
          </p:blipFill>
          <p:spPr>
            <a:xfrm>
              <a:off x="4114800" y="0"/>
              <a:ext cx="3778250" cy="4572000"/>
            </a:xfrm>
            <a:prstGeom prst="rect">
              <a:avLst/>
            </a:prstGeom>
          </p:spPr>
        </p:pic>
      </p:grpSp>
    </p:spTree>
    <p:extLst>
      <p:ext uri="{BB962C8B-B14F-4D97-AF65-F5344CB8AC3E}">
        <p14:creationId xmlns:p14="http://schemas.microsoft.com/office/powerpoint/2010/main" val="3856238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6" y="506437"/>
            <a:ext cx="11605846" cy="6049108"/>
          </a:xfrm>
        </p:spPr>
        <p:txBody>
          <a:bodyPr>
            <a:normAutofit/>
          </a:bodyPr>
          <a:lstStyle/>
          <a:p>
            <a:pPr marL="111125" marR="0" indent="0">
              <a:lnSpc>
                <a:spcPct val="127000"/>
              </a:lnSpc>
              <a:spcBef>
                <a:spcPts val="0"/>
              </a:spcBef>
              <a:spcAft>
                <a:spcPts val="0"/>
              </a:spcAft>
              <a:buNone/>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Filled 1</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st</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and 2</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nd</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primary energy levels.</a:t>
            </a:r>
          </a:p>
          <a:p>
            <a:pPr marL="111125" marR="0" indent="0">
              <a:lnSpc>
                <a:spcPct val="127000"/>
              </a:lnSpc>
              <a:spcBef>
                <a:spcPts val="0"/>
              </a:spcBef>
              <a:spcAft>
                <a:spcPts val="0"/>
              </a:spcAft>
              <a:buNone/>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Filled p orbitals result in a very stable electron configuration. </a:t>
            </a:r>
          </a:p>
          <a:p>
            <a:pPr marL="111125" marR="0" indent="0">
              <a:lnSpc>
                <a:spcPct val="127000"/>
              </a:lnSpc>
              <a:spcBef>
                <a:spcPts val="0"/>
              </a:spcBef>
              <a:spcAft>
                <a:spcPts val="0"/>
              </a:spcAft>
              <a:buNone/>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17475" marR="0" indent="-6350" algn="just">
              <a:lnSpc>
                <a:spcPct val="102000"/>
              </a:lnSpc>
              <a:spcBef>
                <a:spcPts val="0"/>
              </a:spcBef>
              <a:spcAft>
                <a:spcPts val="130"/>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This explains why certain elements form the ions they do. </a:t>
            </a:r>
          </a:p>
          <a:p>
            <a:pPr marL="111125" marR="0" indent="0" algn="just">
              <a:lnSpc>
                <a:spcPct val="102000"/>
              </a:lnSpc>
              <a:spcBef>
                <a:spcPts val="0"/>
              </a:spcBef>
              <a:spcAft>
                <a:spcPts val="130"/>
              </a:spcAft>
              <a:buNone/>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86130" marR="0" indent="-6350" algn="just">
              <a:lnSpc>
                <a:spcPct val="102000"/>
              </a:lnSpc>
              <a:spcBef>
                <a:spcPts val="0"/>
              </a:spcBef>
              <a:spcAft>
                <a:spcPts val="2890"/>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19K           1s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09930" marR="0" indent="-6350">
              <a:lnSpc>
                <a:spcPct val="107000"/>
              </a:lnSpc>
              <a:spcBef>
                <a:spcPts val="0"/>
              </a:spcBef>
              <a:spcAft>
                <a:spcPts val="2770"/>
              </a:spcAft>
            </a:pP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20Ca          1s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09930" marR="0" indent="-6350" algn="just">
              <a:lnSpc>
                <a:spcPct val="102000"/>
              </a:lnSpc>
              <a:spcBef>
                <a:spcPts val="0"/>
              </a:spcBef>
              <a:spcAft>
                <a:spcPts val="2890"/>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21Sc          1s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09930" marR="0" indent="-6350">
              <a:lnSpc>
                <a:spcPct val="107000"/>
              </a:lnSpc>
              <a:spcBef>
                <a:spcPts val="0"/>
              </a:spcBef>
              <a:spcAft>
                <a:spcPts val="2790"/>
              </a:spcAft>
            </a:pP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22Ti          1s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09930" marR="0" indent="-6350">
              <a:lnSpc>
                <a:spcPct val="107000"/>
              </a:lnSpc>
              <a:spcBef>
                <a:spcPts val="0"/>
              </a:spcBef>
              <a:spcAft>
                <a:spcPts val="3195"/>
              </a:spcAft>
            </a:pP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23V           1s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806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516"/>
            <a:ext cx="10515600" cy="915035"/>
          </a:xfrm>
        </p:spPr>
        <p:txBody>
          <a:bodyPr>
            <a:normAutofit fontScale="90000"/>
          </a:bodyPr>
          <a:lstStyle/>
          <a:p>
            <a:pPr marL="633730" marR="0" indent="-6350">
              <a:lnSpc>
                <a:spcPct val="107000"/>
              </a:lnSpc>
              <a:spcBef>
                <a:spcPts val="0"/>
              </a:spcBef>
              <a:spcAft>
                <a:spcPts val="2775"/>
              </a:spcAft>
            </a:pPr>
            <a:r>
              <a:rPr lang="en-US" sz="27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24Cr          1s</a:t>
            </a:r>
            <a:r>
              <a:rPr lang="en-US" sz="27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a:t>
            </a:r>
            <a:r>
              <a:rPr lang="en-US" sz="27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2s</a:t>
            </a:r>
            <a:r>
              <a:rPr lang="en-US" sz="27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a:t>
            </a:r>
            <a:r>
              <a:rPr lang="en-US" sz="27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2p</a:t>
            </a:r>
            <a:r>
              <a:rPr lang="en-US" sz="27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6</a:t>
            </a:r>
            <a:r>
              <a:rPr lang="en-US" sz="27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3s</a:t>
            </a:r>
            <a:r>
              <a:rPr lang="en-US" sz="27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a:t>
            </a:r>
            <a:r>
              <a:rPr lang="en-US" sz="27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3p</a:t>
            </a:r>
            <a:r>
              <a:rPr lang="en-US" sz="27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6</a:t>
            </a:r>
            <a:r>
              <a:rPr lang="en-US" sz="27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4s</a:t>
            </a:r>
            <a:r>
              <a:rPr lang="en-US" sz="27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1</a:t>
            </a:r>
            <a:r>
              <a:rPr lang="en-US" sz="27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3d</a:t>
            </a:r>
            <a:r>
              <a:rPr lang="en-US" sz="27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5</a:t>
            </a:r>
            <a:r>
              <a:rPr lang="en-US" sz="27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  </a:t>
            </a:r>
            <a:br>
              <a:rPr lang="en-US" sz="1800" dirty="0">
                <a:solidFill>
                  <a:srgbClr val="000000"/>
                </a:solidFill>
                <a:latin typeface="Calibri" panose="020F0502020204030204" pitchFamily="34" charset="0"/>
                <a:ea typeface="Calibri" panose="020F0502020204030204" pitchFamily="34" charset="0"/>
              </a:rPr>
            </a:br>
            <a:endParaRPr lang="en-US" dirty="0"/>
          </a:p>
        </p:txBody>
      </p:sp>
      <p:sp>
        <p:nvSpPr>
          <p:cNvPr id="3" name="Content Placeholder 2"/>
          <p:cNvSpPr>
            <a:spLocks noGrp="1"/>
          </p:cNvSpPr>
          <p:nvPr>
            <p:ph idx="1"/>
          </p:nvPr>
        </p:nvSpPr>
        <p:spPr>
          <a:xfrm>
            <a:off x="225083" y="1055077"/>
            <a:ext cx="11690252" cy="5570806"/>
          </a:xfrm>
        </p:spPr>
        <p:txBody>
          <a:bodyPr>
            <a:normAutofit/>
          </a:bodyPr>
          <a:lstStyle/>
          <a:p>
            <a:pPr marL="551180" marR="0">
              <a:lnSpc>
                <a:spcPct val="97000"/>
              </a:lnSpc>
              <a:spcBef>
                <a:spcPts val="0"/>
              </a:spcBef>
              <a:spcAft>
                <a:spcPts val="0"/>
              </a:spcAft>
            </a:pPr>
            <a:r>
              <a:rPr lang="en-US" sz="24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There is a tendency toward half-filled and completely filled d subshells. This is a consequence of the closeness of the 3d and the 4s orbital energies. </a:t>
            </a:r>
          </a:p>
          <a:p>
            <a:pPr marL="322580" marR="0" indent="0">
              <a:lnSpc>
                <a:spcPct val="97000"/>
              </a:lnSpc>
              <a:spcBef>
                <a:spcPts val="0"/>
              </a:spcBef>
              <a:spcAft>
                <a:spcPts val="0"/>
              </a:spcAft>
              <a:buNone/>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98780" marR="92075">
              <a:lnSpc>
                <a:spcPct val="97000"/>
              </a:lnSpc>
              <a:spcBef>
                <a:spcPts val="0"/>
              </a:spcBef>
              <a:spcAft>
                <a:spcPts val="4255"/>
              </a:spcAft>
            </a:pPr>
            <a:r>
              <a:rPr lang="en-US" sz="2400" b="1" dirty="0">
                <a:solidFill>
                  <a:srgbClr val="750B3D"/>
                </a:solidFill>
                <a:latin typeface="Times New Roman" panose="02020603050405020304" pitchFamily="18" charset="0"/>
                <a:ea typeface="Constantia" panose="02030602050306030303" pitchFamily="18" charset="0"/>
                <a:cs typeface="Times New Roman" panose="02020603050405020304" pitchFamily="18" charset="0"/>
              </a:rPr>
              <a:t>The 3d level becomes more stable as we move from left to right on the periodic chart. Remember there is an increase in the number of __________consequently, an increase in the number of electrons as we move from left to right on the chart.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98780" marR="0">
              <a:lnSpc>
                <a:spcPct val="107000"/>
              </a:lnSpc>
              <a:spcBef>
                <a:spcPts val="0"/>
              </a:spcBef>
              <a:spcAft>
                <a:spcPts val="3850"/>
              </a:spcAft>
            </a:pP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25Mn         1s</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5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98780" marR="0">
              <a:lnSpc>
                <a:spcPct val="107000"/>
              </a:lnSpc>
              <a:spcBef>
                <a:spcPts val="0"/>
              </a:spcBef>
              <a:spcAft>
                <a:spcPts val="3845"/>
              </a:spcAft>
            </a:pP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26Fe           1s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6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98780" marR="0">
              <a:lnSpc>
                <a:spcPct val="107000"/>
              </a:lnSpc>
              <a:spcBef>
                <a:spcPts val="0"/>
              </a:spcBef>
              <a:spcAft>
                <a:spcPts val="3850"/>
              </a:spcAft>
            </a:pP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27Co          1s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7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98780" marR="0">
              <a:lnSpc>
                <a:spcPct val="107000"/>
              </a:lnSpc>
              <a:spcBef>
                <a:spcPts val="0"/>
              </a:spcBef>
              <a:spcAft>
                <a:spcPts val="3895"/>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626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91" y="759655"/>
            <a:ext cx="11493305" cy="5417308"/>
          </a:xfrm>
        </p:spPr>
        <p:txBody>
          <a:bodyPr>
            <a:normAutofit/>
          </a:bodyPr>
          <a:lstStyle/>
          <a:p>
            <a:pPr marL="398780" marR="0">
              <a:lnSpc>
                <a:spcPct val="107000"/>
              </a:lnSpc>
              <a:spcBef>
                <a:spcPts val="0"/>
              </a:spcBef>
              <a:spcAft>
                <a:spcPts val="3895"/>
              </a:spcAft>
            </a:pP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28Ni           1s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8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95605" marR="0" indent="-6350">
              <a:lnSpc>
                <a:spcPct val="107000"/>
              </a:lnSpc>
              <a:spcBef>
                <a:spcPts val="0"/>
              </a:spcBef>
              <a:spcAft>
                <a:spcPts val="2775"/>
              </a:spcAft>
            </a:pP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29Cu          1s</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1</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05130" marR="647065" indent="-6350" algn="just">
              <a:lnSpc>
                <a:spcPct val="102000"/>
              </a:lnSpc>
              <a:spcBef>
                <a:spcPts val="0"/>
              </a:spcBef>
              <a:spcAft>
                <a:spcPts val="1705"/>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Additional exceptions are Mo 5s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4d</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5</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Ag 5s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4d</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Au 6s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5d</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10 </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That is reasonable considering their position on the periodic chart.</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21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6508" y="362584"/>
                <a:ext cx="11063068" cy="6178893"/>
              </a:xfrm>
            </p:spPr>
            <p:txBody>
              <a:bodyPr>
                <a:noAutofit/>
              </a:bodyPr>
              <a:lstStyle/>
              <a:p>
                <a:pPr marL="0" marR="3810" lvl="0" indent="0" algn="just" fontAlgn="base">
                  <a:lnSpc>
                    <a:spcPct val="112000"/>
                  </a:lnSpc>
                  <a:spcBef>
                    <a:spcPts val="0"/>
                  </a:spcBef>
                  <a:spcAft>
                    <a:spcPts val="195"/>
                  </a:spcAft>
                  <a:buClr>
                    <a:srgbClr val="FEB80A"/>
                  </a:buClr>
                  <a:buSzPts val="2450"/>
                  <a:buNone/>
                </a:pPr>
                <a:r>
                  <a:rPr lang="en-US" sz="2400" dirty="0">
                    <a:solidFill>
                      <a:srgbClr val="FF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Schrodinger’s equation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takes into account: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25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position of the electron in 3D space (its x, y, z coordinates). </a:t>
                </a:r>
              </a:p>
              <a:p>
                <a:pPr marL="0" marR="3810" lvl="0" indent="0" algn="just" fontAlgn="base">
                  <a:lnSpc>
                    <a:spcPct val="112000"/>
                  </a:lnSpc>
                  <a:spcBef>
                    <a:spcPts val="0"/>
                  </a:spcBef>
                  <a:spcAft>
                    <a:spcPts val="255"/>
                  </a:spcAft>
                  <a:buClr>
                    <a:srgbClr val="FEB80A"/>
                  </a:buClr>
                  <a:buSzPts val="2450"/>
                  <a:buNone/>
                </a:pP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26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Potential energy of the atom due to the attraction between electrons and protons.</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1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Kinetic energy of the electron.</a:t>
                </a:r>
                <a:r>
                  <a:rPr lang="en-US"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02000"/>
                  </a:lnSpc>
                  <a:spcBef>
                    <a:spcPts val="0"/>
                  </a:spcBef>
                  <a:spcAft>
                    <a:spcPts val="0"/>
                  </a:spcAft>
                  <a:buClr>
                    <a:srgbClr val="FEB80A"/>
                  </a:buClr>
                  <a:buSzPts val="230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Each solution to Schrodinger’s equation describes a specific wave function (</a:t>
                </a:r>
                <a:r>
                  <a:rPr lang="en-US" sz="2400" dirty="0">
                    <a:solidFill>
                      <a:srgbClr val="000000"/>
                    </a:solidFill>
                    <a:uFill>
                      <a:solidFill>
                        <a:srgbClr val="000000"/>
                      </a:solidFill>
                    </a:uFill>
                    <a:latin typeface="Times New Roman" panose="02020603050405020304" pitchFamily="18" charset="0"/>
                    <a:ea typeface="Segoe UI Symbol" panose="020B0502040204020203" pitchFamily="34" charset="0"/>
                    <a:cs typeface="Times New Roman" panose="02020603050405020304" pitchFamily="18" charset="0"/>
                  </a:rPr>
                  <a:t>ψ</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/orbital. </a:t>
                </a:r>
              </a:p>
              <a:p>
                <a:pPr marL="342900" marR="0" lvl="0" indent="-342900" fontAlgn="base">
                  <a:lnSpc>
                    <a:spcPct val="102000"/>
                  </a:lnSpc>
                  <a:spcBef>
                    <a:spcPts val="0"/>
                  </a:spcBef>
                  <a:spcAft>
                    <a:spcPts val="0"/>
                  </a:spcAft>
                  <a:buClr>
                    <a:srgbClr val="FEB80A"/>
                  </a:buClr>
                  <a:buSzPts val="2300"/>
                  <a:buFont typeface="Wingdings" panose="05000000000000000000" pitchFamily="2" charset="2"/>
                  <a:buChar char=""/>
                </a:pP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0" algn="just">
                  <a:lnSpc>
                    <a:spcPct val="115000"/>
                  </a:lnSpc>
                  <a:spcBef>
                    <a:spcPts val="0"/>
                  </a:spcBef>
                  <a:spcAft>
                    <a:spcPts val="1000"/>
                  </a:spcAft>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square of a wave function, (</a:t>
                </a:r>
                <a:r>
                  <a:rPr lang="en-US" sz="2400" dirty="0">
                    <a:solidFill>
                      <a:srgbClr val="000000"/>
                    </a:solidFill>
                    <a:uFill>
                      <a:solidFill>
                        <a:srgbClr val="000000"/>
                      </a:solidFill>
                    </a:uFill>
                    <a:latin typeface="Times New Roman" panose="02020603050405020304" pitchFamily="18" charset="0"/>
                    <a:ea typeface="Segoe UI Symbol" panose="020B0502040204020203" pitchFamily="34" charset="0"/>
                    <a:cs typeface="Times New Roman" panose="02020603050405020304" pitchFamily="18" charset="0"/>
                  </a:rPr>
                  <a:t>ψ</a:t>
                </a: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t>
                </a:r>
                <a:r>
                  <a:rPr lang="en-US" sz="2400" u="none" strike="noStrike" baseline="30000"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2</a:t>
                </a: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generates a probability distribution for an electron in that orbital. </a:t>
                </a:r>
              </a:p>
              <a:p>
                <a:pPr marL="0" algn="just">
                  <a:lnSpc>
                    <a:spcPct val="115000"/>
                  </a:lnSpc>
                  <a:spcBef>
                    <a:spcPts val="0"/>
                  </a:spcBef>
                  <a:spcAft>
                    <a:spcPts val="1000"/>
                  </a:spcAft>
                </a:pP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Probability</a:t>
                </a:r>
                <a:r>
                  <a:rPr lang="en-US" sz="24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25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x,y,z</a:t>
                </a:r>
                <a:r>
                  <a:rPr lang="en-US" sz="24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4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ѱ</a:t>
                </a:r>
                <a:r>
                  <a:rPr lang="en-US" sz="2400" baseline="-25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aseline="-250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x,y,z</a:t>
                </a:r>
                <a:r>
                  <a:rPr lang="en-US" sz="2400" baseline="-25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fontAlgn="base">
                  <a:lnSpc>
                    <a:spcPct val="104000"/>
                  </a:lnSpc>
                  <a:spcBef>
                    <a:spcPts val="0"/>
                  </a:spcBef>
                  <a:spcAft>
                    <a:spcPts val="0"/>
                  </a:spcAft>
                  <a:buClr>
                    <a:srgbClr val="FEB80A"/>
                  </a:buClr>
                  <a:buSzPts val="2300"/>
                  <a:buNone/>
                </a:pPr>
                <a:r>
                  <a:rPr lang="en-US" sz="2400" u="none" strike="noStrike" dirty="0">
                    <a:solidFill>
                      <a:srgbClr val="000000"/>
                    </a:solidFill>
                    <a:effectLst/>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Also called an electron density map for a given orbital. </a:t>
                </a:r>
                <a:endParaRPr lang="en-US" sz="2400" u="none" strike="noStrike" dirty="0">
                  <a:solidFill>
                    <a:srgbClr val="000000"/>
                  </a:solidFill>
                  <a:effectLst/>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135890" marR="0" indent="0">
                  <a:lnSpc>
                    <a:spcPct val="107000"/>
                  </a:lnSpc>
                  <a:spcBef>
                    <a:spcPts val="0"/>
                  </a:spcBef>
                  <a:spcAft>
                    <a:spcPts val="0"/>
                  </a:spcAft>
                  <a:buNone/>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693035" marR="0" indent="0">
                  <a:lnSpc>
                    <a:spcPct val="107000"/>
                  </a:lnSpc>
                  <a:spcBef>
                    <a:spcPts val="0"/>
                  </a:spcBef>
                  <a:spcAft>
                    <a:spcPts val="405"/>
                  </a:spcAft>
                  <a:buNone/>
                </a:pP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6508" y="362584"/>
                <a:ext cx="11063068" cy="6178893"/>
              </a:xfrm>
              <a:blipFill>
                <a:blip r:embed="rId2"/>
                <a:stretch>
                  <a:fillRect l="-882" t="-592" r="-826"/>
                </a:stretch>
              </a:blipFill>
            </p:spPr>
            <p:txBody>
              <a:bodyPr/>
              <a:lstStyle/>
              <a:p>
                <a:r>
                  <a:rPr lang="en-US">
                    <a:noFill/>
                  </a:rPr>
                  <a:t> </a:t>
                </a:r>
              </a:p>
            </p:txBody>
          </p:sp>
        </mc:Fallback>
      </mc:AlternateContent>
    </p:spTree>
    <p:extLst>
      <p:ext uri="{BB962C8B-B14F-4D97-AF65-F5344CB8AC3E}">
        <p14:creationId xmlns:p14="http://schemas.microsoft.com/office/powerpoint/2010/main" val="2460323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647114"/>
            <a:ext cx="10931769" cy="5529849"/>
          </a:xfrm>
        </p:spPr>
        <p:txBody>
          <a:bodyPr>
            <a:normAutofit/>
          </a:bodyPr>
          <a:lstStyle/>
          <a:p>
            <a:pPr marL="471805" lvl="0" indent="-6350">
              <a:lnSpc>
                <a:spcPct val="107000"/>
              </a:lnSpc>
              <a:spcBef>
                <a:spcPts val="0"/>
              </a:spcBef>
              <a:spcAft>
                <a:spcPts val="2190"/>
              </a:spcAft>
            </a:pP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30Zn          1s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A50021"/>
                </a:solidFill>
                <a:latin typeface="Times New Roman" panose="02020603050405020304" pitchFamily="18" charset="0"/>
                <a:ea typeface="Constantia" panose="02030602050306030303" pitchFamily="18" charset="0"/>
                <a:cs typeface="Times New Roman" panose="02020603050405020304" pitchFamily="18" charset="0"/>
              </a:rPr>
              <a:t>10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    31Ga           1s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4p</a:t>
            </a:r>
            <a:r>
              <a:rPr lang="en-US" sz="2400" baseline="30000" dirty="0">
                <a:solidFill>
                  <a:srgbClr val="663300"/>
                </a:solidFill>
                <a:latin typeface="Times New Roman" panose="02020603050405020304" pitchFamily="18" charset="0"/>
                <a:ea typeface="Constantia" panose="02030602050306030303" pitchFamily="18" charset="0"/>
                <a:cs typeface="Times New Roman" panose="02020603050405020304" pitchFamily="18" charset="0"/>
              </a:rPr>
              <a:t>1</a:t>
            </a:r>
            <a:endParaRPr lang="en-US" sz="2400" dirty="0">
              <a:solidFill>
                <a:prstClr val="black"/>
              </a:solidFill>
              <a:latin typeface="Times New Roman" panose="02020603050405020304" pitchFamily="18" charset="0"/>
              <a:cs typeface="Times New Roman" panose="02020603050405020304" pitchFamily="18" charset="0"/>
            </a:endParaRPr>
          </a:p>
          <a:p>
            <a:pPr marL="0" lvl="0" indent="0">
              <a:buNone/>
            </a:pPr>
            <a:endPar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endParaRPr>
          </a:p>
          <a:p>
            <a:pPr marL="471805" marR="0" indent="-6350">
              <a:lnSpc>
                <a:spcPct val="107000"/>
              </a:lnSpc>
              <a:spcBef>
                <a:spcPts val="0"/>
              </a:spcBef>
              <a:spcAft>
                <a:spcPts val="2200"/>
              </a:spcAft>
            </a:pP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32Ge           1s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 2s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4p</a:t>
            </a:r>
            <a:r>
              <a:rPr lang="en-US" sz="2400" baseline="30000" dirty="0">
                <a:solidFill>
                  <a:srgbClr val="9900CC"/>
                </a:solidFill>
                <a:latin typeface="Times New Roman" panose="02020603050405020304" pitchFamily="18" charset="0"/>
                <a:ea typeface="Constantia" panose="02030602050306030303" pitchFamily="18" charset="0"/>
                <a:cs typeface="Times New Roman" panose="02020603050405020304" pitchFamily="18" charset="0"/>
              </a:rPr>
              <a:t>2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74980" marR="0">
              <a:lnSpc>
                <a:spcPct val="107000"/>
              </a:lnSpc>
              <a:spcBef>
                <a:spcPts val="0"/>
              </a:spcBef>
              <a:spcAft>
                <a:spcPts val="2225"/>
              </a:spcAft>
            </a:pP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33As            1s</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 2s</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4p</a:t>
            </a:r>
            <a:r>
              <a:rPr lang="en-US" sz="2400" baseline="30000" dirty="0">
                <a:solidFill>
                  <a:srgbClr val="3333FF"/>
                </a:solidFill>
                <a:latin typeface="Times New Roman" panose="02020603050405020304" pitchFamily="18" charset="0"/>
                <a:ea typeface="Constantia" panose="02030602050306030303" pitchFamily="18" charset="0"/>
                <a:cs typeface="Times New Roman" panose="02020603050405020304" pitchFamily="18" charset="0"/>
              </a:rPr>
              <a:t>3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71805" marR="384175" indent="-6350">
              <a:lnSpc>
                <a:spcPct val="107000"/>
              </a:lnSpc>
              <a:spcBef>
                <a:spcPts val="0"/>
              </a:spcBef>
              <a:spcAft>
                <a:spcPts val="2195"/>
              </a:spcAft>
            </a:pPr>
            <a:r>
              <a:rPr lang="en-US" sz="24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34Se            1s</a:t>
            </a:r>
            <a:r>
              <a:rPr lang="en-US" sz="2400" baseline="300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4p</a:t>
            </a:r>
            <a:r>
              <a:rPr lang="en-US" sz="2400" baseline="300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4</a:t>
            </a:r>
            <a:r>
              <a:rPr lang="en-US" sz="2400" dirty="0">
                <a:solidFill>
                  <a:srgbClr val="0066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74980" marR="0">
              <a:lnSpc>
                <a:spcPct val="107000"/>
              </a:lnSpc>
              <a:spcBef>
                <a:spcPts val="0"/>
              </a:spcBef>
              <a:spcAft>
                <a:spcPts val="2195"/>
              </a:spcAft>
            </a:pP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35Br           1s</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4p</a:t>
            </a:r>
            <a:r>
              <a:rPr lang="en-US" sz="2400" baseline="300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5</a:t>
            </a:r>
            <a:r>
              <a:rPr lang="en-US" sz="2400" dirty="0">
                <a:solidFill>
                  <a:srgbClr val="CC66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81965" marR="0" indent="-6350" algn="just">
              <a:lnSpc>
                <a:spcPct val="102000"/>
              </a:lnSpc>
              <a:spcBef>
                <a:spcPts val="0"/>
              </a:spcBef>
              <a:spcAft>
                <a:spcPts val="130"/>
              </a:spcAft>
            </a:pP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36Kr           1s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2p</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3s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3p</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4s</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3d</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4p</a:t>
            </a:r>
            <a:r>
              <a:rPr lang="en-US" sz="2400" baseline="300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529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30945" y="639276"/>
            <a:ext cx="1157771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5163" algn="ctr"/>
                <a:tab pos="3381375" algn="ctr"/>
              </a:tabLst>
              <a:defRPr>
                <a:solidFill>
                  <a:schemeClr val="tx1"/>
                </a:solidFill>
                <a:latin typeface="Arial" panose="020B0604020202020204" pitchFamily="34" charset="0"/>
              </a:defRPr>
            </a:lvl1pPr>
            <a:lvl2pPr eaLnBrk="0" fontAlgn="base" hangingPunct="0">
              <a:spcBef>
                <a:spcPct val="0"/>
              </a:spcBef>
              <a:spcAft>
                <a:spcPct val="0"/>
              </a:spcAft>
              <a:tabLst>
                <a:tab pos="665163" algn="ctr"/>
                <a:tab pos="3381375" algn="ctr"/>
              </a:tabLst>
              <a:defRPr>
                <a:solidFill>
                  <a:schemeClr val="tx1"/>
                </a:solidFill>
                <a:latin typeface="Arial" panose="020B0604020202020204" pitchFamily="34" charset="0"/>
              </a:defRPr>
            </a:lvl2pPr>
            <a:lvl3pPr eaLnBrk="0" fontAlgn="base" hangingPunct="0">
              <a:spcBef>
                <a:spcPct val="0"/>
              </a:spcBef>
              <a:spcAft>
                <a:spcPct val="0"/>
              </a:spcAft>
              <a:tabLst>
                <a:tab pos="665163" algn="ctr"/>
                <a:tab pos="3381375" algn="ctr"/>
              </a:tabLst>
              <a:defRPr>
                <a:solidFill>
                  <a:schemeClr val="tx1"/>
                </a:solidFill>
                <a:latin typeface="Arial" panose="020B0604020202020204" pitchFamily="34" charset="0"/>
              </a:defRPr>
            </a:lvl3pPr>
            <a:lvl4pPr eaLnBrk="0" fontAlgn="base" hangingPunct="0">
              <a:spcBef>
                <a:spcPct val="0"/>
              </a:spcBef>
              <a:spcAft>
                <a:spcPct val="0"/>
              </a:spcAft>
              <a:tabLst>
                <a:tab pos="665163" algn="ctr"/>
                <a:tab pos="3381375" algn="ctr"/>
              </a:tabLst>
              <a:defRPr>
                <a:solidFill>
                  <a:schemeClr val="tx1"/>
                </a:solidFill>
                <a:latin typeface="Arial" panose="020B0604020202020204" pitchFamily="34" charset="0"/>
              </a:defRPr>
            </a:lvl4pPr>
            <a:lvl5pPr eaLnBrk="0" fontAlgn="base" hangingPunct="0">
              <a:spcBef>
                <a:spcPct val="0"/>
              </a:spcBef>
              <a:spcAft>
                <a:spcPct val="0"/>
              </a:spcAft>
              <a:tabLst>
                <a:tab pos="665163" algn="ctr"/>
                <a:tab pos="3381375" algn="ctr"/>
              </a:tabLst>
              <a:defRPr>
                <a:solidFill>
                  <a:schemeClr val="tx1"/>
                </a:solidFill>
                <a:latin typeface="Arial" panose="020B0604020202020204" pitchFamily="34" charset="0"/>
              </a:defRPr>
            </a:lvl5pPr>
            <a:lvl6pPr eaLnBrk="0" fontAlgn="base" hangingPunct="0">
              <a:spcBef>
                <a:spcPct val="0"/>
              </a:spcBef>
              <a:spcAft>
                <a:spcPct val="0"/>
              </a:spcAft>
              <a:tabLst>
                <a:tab pos="665163" algn="ctr"/>
                <a:tab pos="3381375" algn="ctr"/>
              </a:tabLst>
              <a:defRPr>
                <a:solidFill>
                  <a:schemeClr val="tx1"/>
                </a:solidFill>
                <a:latin typeface="Arial" panose="020B0604020202020204" pitchFamily="34" charset="0"/>
              </a:defRPr>
            </a:lvl6pPr>
            <a:lvl7pPr eaLnBrk="0" fontAlgn="base" hangingPunct="0">
              <a:spcBef>
                <a:spcPct val="0"/>
              </a:spcBef>
              <a:spcAft>
                <a:spcPct val="0"/>
              </a:spcAft>
              <a:tabLst>
                <a:tab pos="665163" algn="ctr"/>
                <a:tab pos="3381375" algn="ctr"/>
              </a:tabLst>
              <a:defRPr>
                <a:solidFill>
                  <a:schemeClr val="tx1"/>
                </a:solidFill>
                <a:latin typeface="Arial" panose="020B0604020202020204" pitchFamily="34" charset="0"/>
              </a:defRPr>
            </a:lvl7pPr>
            <a:lvl8pPr eaLnBrk="0" fontAlgn="base" hangingPunct="0">
              <a:spcBef>
                <a:spcPct val="0"/>
              </a:spcBef>
              <a:spcAft>
                <a:spcPct val="0"/>
              </a:spcAft>
              <a:tabLst>
                <a:tab pos="665163" algn="ctr"/>
                <a:tab pos="3381375" algn="ctr"/>
              </a:tabLst>
              <a:defRPr>
                <a:solidFill>
                  <a:schemeClr val="tx1"/>
                </a:solidFill>
                <a:latin typeface="Arial" panose="020B0604020202020204" pitchFamily="34" charset="0"/>
              </a:defRPr>
            </a:lvl8pPr>
            <a:lvl9pPr eaLnBrk="0" fontAlgn="base" hangingPunct="0">
              <a:spcBef>
                <a:spcPct val="0"/>
              </a:spcBef>
              <a:spcAft>
                <a:spcPct val="0"/>
              </a:spcAft>
              <a:tabLst>
                <a:tab pos="665163" algn="ctr"/>
                <a:tab pos="33813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65163" algn="ctr"/>
                <a:tab pos="3381375" algn="ctr"/>
              </a:tabLst>
            </a:pPr>
            <a:r>
              <a:rPr kumimoji="0" lang="en-US" altLang="en-US" sz="2400" b="0" i="0" u="none" strike="noStrike" cap="none" normalizeH="0" baseline="0" dirty="0">
                <a:ln>
                  <a:noFill/>
                </a:ln>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rPr>
              <a:t>Example – Write the Ground State Orbital Diagram and Electron </a:t>
            </a:r>
          </a:p>
          <a:p>
            <a:pPr marL="0" marR="0" lvl="0" indent="0" algn="l" defTabSz="914400" rtl="0" eaLnBrk="0" fontAlgn="base" latinLnBrk="0" hangingPunct="0">
              <a:lnSpc>
                <a:spcPct val="100000"/>
              </a:lnSpc>
              <a:spcBef>
                <a:spcPct val="0"/>
              </a:spcBef>
              <a:spcAft>
                <a:spcPct val="0"/>
              </a:spcAft>
              <a:buClrTx/>
              <a:buSzTx/>
              <a:buFontTx/>
              <a:buNone/>
              <a:tabLst>
                <a:tab pos="665163" algn="ctr"/>
                <a:tab pos="3381375" algn="ctr"/>
              </a:tabLst>
            </a:pPr>
            <a:r>
              <a:rPr kumimoji="0" lang="en-US" altLang="en-US" sz="2400" b="0" i="0" u="none" strike="noStrike" cap="none" normalizeH="0" baseline="0" dirty="0">
                <a:ln>
                  <a:noFill/>
                </a:ln>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rPr>
              <a:t>Configuration of Magnesium.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65163" algn="ctr"/>
                <a:tab pos="338137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Draw 9 boxes to represent the first 3 energy levels </a:t>
            </a:r>
            <a:r>
              <a:rPr kumimoji="0" lang="en-US" altLang="en-US" sz="2400" b="1" i="1"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s</a:t>
            </a:r>
            <a:r>
              <a:rPr kumimoji="0" lang="en-US" altLang="en-US" sz="2400" b="1"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and</a:t>
            </a:r>
            <a:r>
              <a:rPr kumimoji="0" lang="en-US" altLang="en-US" sz="2400" b="1"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b="1" i="1"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p</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orbitals</a:t>
            </a:r>
          </a:p>
          <a:p>
            <a:pPr marL="0" marR="0" lvl="0" indent="0" algn="l" defTabSz="914400" rtl="0" eaLnBrk="0" fontAlgn="base" latinLnBrk="0" hangingPunct="0">
              <a:lnSpc>
                <a:spcPct val="100000"/>
              </a:lnSpc>
              <a:spcBef>
                <a:spcPct val="0"/>
              </a:spcBef>
              <a:spcAft>
                <a:spcPct val="0"/>
              </a:spcAft>
              <a:buClrTx/>
              <a:buSzTx/>
              <a:buFontTx/>
              <a:buChar char="•"/>
              <a:tabLst>
                <a:tab pos="665163" algn="ctr"/>
                <a:tab pos="3381375" algn="ctr"/>
              </a:tabLst>
            </a:pPr>
            <a:endPar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65163" algn="ctr"/>
                <a:tab pos="3381375" algn="ctr"/>
              </a:tabLst>
            </a:pPr>
            <a:endPar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65163" algn="ctr"/>
                <a:tab pos="3381375" algn="ctr"/>
              </a:tabLst>
            </a:pPr>
            <a:endParaRPr lang="en-US" alt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65163" algn="ctr"/>
                <a:tab pos="338137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65163" algn="ctr"/>
                <a:tab pos="338137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1s 	    2s 	       2p 	      3s         	3p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65163" algn="ctr"/>
                <a:tab pos="3381375" algn="ctr"/>
              </a:tabLst>
            </a:pPr>
            <a:r>
              <a:rPr kumimoji="0" lang="en-US" altLang="en-US" sz="2400" b="0" i="0" u="none" strike="noStrike" cap="none" normalizeH="0" baseline="0" dirty="0">
                <a:ln>
                  <a:noFill/>
                </a:ln>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rPr>
              <a:t>Example – Write the Ground State Orbital Diagram and </a:t>
            </a:r>
          </a:p>
          <a:p>
            <a:pPr marL="0" marR="0" lvl="0" indent="0" algn="l" defTabSz="914400" rtl="0" eaLnBrk="0" fontAlgn="base" latinLnBrk="0" hangingPunct="0">
              <a:lnSpc>
                <a:spcPct val="100000"/>
              </a:lnSpc>
              <a:spcBef>
                <a:spcPct val="0"/>
              </a:spcBef>
              <a:spcAft>
                <a:spcPct val="0"/>
              </a:spcAft>
              <a:buClrTx/>
              <a:buSzTx/>
              <a:buFontTx/>
              <a:buNone/>
              <a:tabLst>
                <a:tab pos="665163" algn="ctr"/>
                <a:tab pos="3381375" algn="ctr"/>
              </a:tabLst>
            </a:pPr>
            <a:r>
              <a:rPr kumimoji="0" lang="en-US" altLang="en-US" sz="2400" b="0" i="0" u="none" strike="noStrike" cap="none" normalizeH="0" baseline="0" dirty="0">
                <a:ln>
                  <a:noFill/>
                </a:ln>
                <a:solidFill>
                  <a:srgbClr val="4E5B6F"/>
                </a:solidFill>
                <a:effectLst/>
                <a:latin typeface="Times New Roman" panose="02020603050405020304" pitchFamily="18" charset="0"/>
                <a:ea typeface="Calibri" panose="020F0502020204030204" pitchFamily="34" charset="0"/>
                <a:cs typeface="Times New Roman" panose="02020603050405020304" pitchFamily="18" charset="0"/>
              </a:rPr>
              <a:t>Electron Configuration of Magnesium.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65163" algn="ctr"/>
                <a:tab pos="338137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Add one electron to each box in a set, then pair the electrons before</a:t>
            </a:r>
          </a:p>
          <a:p>
            <a:pPr marL="0" marR="0" lvl="0" indent="0" algn="l" defTabSz="914400" rtl="0" eaLnBrk="0" fontAlgn="base" latinLnBrk="0" hangingPunct="0">
              <a:lnSpc>
                <a:spcPct val="100000"/>
              </a:lnSpc>
              <a:spcBef>
                <a:spcPct val="0"/>
              </a:spcBef>
              <a:spcAft>
                <a:spcPct val="0"/>
              </a:spcAft>
              <a:buClrTx/>
              <a:buSzTx/>
              <a:buFontTx/>
              <a:buChar char="•"/>
              <a:tabLst>
                <a:tab pos="665163" algn="ctr"/>
                <a:tab pos="338137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going to the next set until you use all the electrons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65163" algn="ctr"/>
                <a:tab pos="3381375" algn="ct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rgbClr val="7FD13B"/>
                </a:solidFill>
                <a:effectLst/>
                <a:latin typeface="Times New Roman" panose="02020603050405020304" pitchFamily="18" charset="0"/>
                <a:ea typeface="Constantia" panose="02030602050306030303" pitchFamily="18"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When pair, put in opposite arrows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2286000" y="2400299"/>
            <a:ext cx="7467600" cy="685800"/>
            <a:chOff x="0" y="0"/>
            <a:chExt cx="7467600" cy="685800"/>
          </a:xfrm>
        </p:grpSpPr>
        <p:sp>
          <p:nvSpPr>
            <p:cNvPr id="6" name="Shape 3496"/>
            <p:cNvSpPr/>
            <p:nvPr/>
          </p:nvSpPr>
          <p:spPr>
            <a:xfrm>
              <a:off x="0" y="0"/>
              <a:ext cx="533400" cy="685800"/>
            </a:xfrm>
            <a:custGeom>
              <a:avLst/>
              <a:gdLst/>
              <a:ahLst/>
              <a:cxnLst/>
              <a:rect l="0" t="0" r="0" b="0"/>
              <a:pathLst>
                <a:path w="533400" h="685800">
                  <a:moveTo>
                    <a:pt x="0" y="685800"/>
                  </a:moveTo>
                  <a:lnTo>
                    <a:pt x="533400" y="685800"/>
                  </a:lnTo>
                  <a:lnTo>
                    <a:pt x="533400" y="0"/>
                  </a:lnTo>
                  <a:lnTo>
                    <a:pt x="0" y="0"/>
                  </a:lnTo>
                  <a:close/>
                </a:path>
              </a:pathLst>
            </a:custGeom>
            <a:ln w="9525" cap="flat">
              <a:miter lim="127000"/>
            </a:ln>
          </p:spPr>
          <p:style>
            <a:lnRef idx="1">
              <a:srgbClr val="4E5B6F"/>
            </a:lnRef>
            <a:fillRef idx="0">
              <a:srgbClr val="000000">
                <a:alpha val="0"/>
              </a:srgbClr>
            </a:fillRef>
            <a:effectRef idx="0">
              <a:scrgbClr r="0" g="0" b="0"/>
            </a:effectRef>
            <a:fontRef idx="none"/>
          </p:style>
          <p:txBody>
            <a:bodyPr/>
            <a:lstStyle/>
            <a:p>
              <a:endParaRPr lang="en-US"/>
            </a:p>
          </p:txBody>
        </p:sp>
        <p:sp>
          <p:nvSpPr>
            <p:cNvPr id="7" name="Shape 3497"/>
            <p:cNvSpPr/>
            <p:nvPr/>
          </p:nvSpPr>
          <p:spPr>
            <a:xfrm>
              <a:off x="1295400" y="0"/>
              <a:ext cx="533400" cy="685800"/>
            </a:xfrm>
            <a:custGeom>
              <a:avLst/>
              <a:gdLst/>
              <a:ahLst/>
              <a:cxnLst/>
              <a:rect l="0" t="0" r="0" b="0"/>
              <a:pathLst>
                <a:path w="533400" h="685800">
                  <a:moveTo>
                    <a:pt x="0" y="685800"/>
                  </a:moveTo>
                  <a:lnTo>
                    <a:pt x="533400" y="685800"/>
                  </a:lnTo>
                  <a:lnTo>
                    <a:pt x="533400" y="0"/>
                  </a:lnTo>
                  <a:lnTo>
                    <a:pt x="0" y="0"/>
                  </a:lnTo>
                  <a:close/>
                </a:path>
              </a:pathLst>
            </a:custGeom>
            <a:ln w="9525" cap="flat">
              <a:miter lim="127000"/>
            </a:ln>
          </p:spPr>
          <p:style>
            <a:lnRef idx="1">
              <a:srgbClr val="4E5B6F"/>
            </a:lnRef>
            <a:fillRef idx="0">
              <a:srgbClr val="000000">
                <a:alpha val="0"/>
              </a:srgbClr>
            </a:fillRef>
            <a:effectRef idx="0">
              <a:scrgbClr r="0" g="0" b="0"/>
            </a:effectRef>
            <a:fontRef idx="none"/>
          </p:style>
          <p:txBody>
            <a:bodyPr/>
            <a:lstStyle/>
            <a:p>
              <a:endParaRPr lang="en-US"/>
            </a:p>
          </p:txBody>
        </p:sp>
        <p:sp>
          <p:nvSpPr>
            <p:cNvPr id="8" name="Shape 3498"/>
            <p:cNvSpPr/>
            <p:nvPr/>
          </p:nvSpPr>
          <p:spPr>
            <a:xfrm>
              <a:off x="2438400" y="0"/>
              <a:ext cx="533400" cy="685800"/>
            </a:xfrm>
            <a:custGeom>
              <a:avLst/>
              <a:gdLst/>
              <a:ahLst/>
              <a:cxnLst/>
              <a:rect l="0" t="0" r="0" b="0"/>
              <a:pathLst>
                <a:path w="533400" h="685800">
                  <a:moveTo>
                    <a:pt x="0" y="685800"/>
                  </a:moveTo>
                  <a:lnTo>
                    <a:pt x="533400" y="685800"/>
                  </a:lnTo>
                  <a:lnTo>
                    <a:pt x="533400" y="0"/>
                  </a:lnTo>
                  <a:lnTo>
                    <a:pt x="0" y="0"/>
                  </a:lnTo>
                  <a:close/>
                </a:path>
              </a:pathLst>
            </a:custGeom>
            <a:ln w="9525" cap="flat">
              <a:miter lim="127000"/>
            </a:ln>
          </p:spPr>
          <p:style>
            <a:lnRef idx="1">
              <a:srgbClr val="4E5B6F"/>
            </a:lnRef>
            <a:fillRef idx="0">
              <a:srgbClr val="000000">
                <a:alpha val="0"/>
              </a:srgbClr>
            </a:fillRef>
            <a:effectRef idx="0">
              <a:scrgbClr r="0" g="0" b="0"/>
            </a:effectRef>
            <a:fontRef idx="none"/>
          </p:style>
          <p:txBody>
            <a:bodyPr/>
            <a:lstStyle/>
            <a:p>
              <a:endParaRPr lang="en-US"/>
            </a:p>
          </p:txBody>
        </p:sp>
        <p:sp>
          <p:nvSpPr>
            <p:cNvPr id="9" name="Shape 3499"/>
            <p:cNvSpPr/>
            <p:nvPr/>
          </p:nvSpPr>
          <p:spPr>
            <a:xfrm>
              <a:off x="3048000" y="0"/>
              <a:ext cx="533400" cy="685800"/>
            </a:xfrm>
            <a:custGeom>
              <a:avLst/>
              <a:gdLst/>
              <a:ahLst/>
              <a:cxnLst/>
              <a:rect l="0" t="0" r="0" b="0"/>
              <a:pathLst>
                <a:path w="533400" h="685800">
                  <a:moveTo>
                    <a:pt x="0" y="685800"/>
                  </a:moveTo>
                  <a:lnTo>
                    <a:pt x="533400" y="685800"/>
                  </a:lnTo>
                  <a:lnTo>
                    <a:pt x="533400" y="0"/>
                  </a:lnTo>
                  <a:lnTo>
                    <a:pt x="0" y="0"/>
                  </a:lnTo>
                  <a:close/>
                </a:path>
              </a:pathLst>
            </a:custGeom>
            <a:ln w="9525" cap="flat">
              <a:miter lim="127000"/>
            </a:ln>
          </p:spPr>
          <p:style>
            <a:lnRef idx="1">
              <a:srgbClr val="4E5B6F"/>
            </a:lnRef>
            <a:fillRef idx="0">
              <a:srgbClr val="000000">
                <a:alpha val="0"/>
              </a:srgbClr>
            </a:fillRef>
            <a:effectRef idx="0">
              <a:scrgbClr r="0" g="0" b="0"/>
            </a:effectRef>
            <a:fontRef idx="none"/>
          </p:style>
          <p:txBody>
            <a:bodyPr/>
            <a:lstStyle/>
            <a:p>
              <a:endParaRPr lang="en-US"/>
            </a:p>
          </p:txBody>
        </p:sp>
        <p:sp>
          <p:nvSpPr>
            <p:cNvPr id="10" name="Shape 3500"/>
            <p:cNvSpPr/>
            <p:nvPr/>
          </p:nvSpPr>
          <p:spPr>
            <a:xfrm>
              <a:off x="3657600" y="0"/>
              <a:ext cx="533400" cy="685800"/>
            </a:xfrm>
            <a:custGeom>
              <a:avLst/>
              <a:gdLst/>
              <a:ahLst/>
              <a:cxnLst/>
              <a:rect l="0" t="0" r="0" b="0"/>
              <a:pathLst>
                <a:path w="533400" h="685800">
                  <a:moveTo>
                    <a:pt x="0" y="685800"/>
                  </a:moveTo>
                  <a:lnTo>
                    <a:pt x="533400" y="685800"/>
                  </a:lnTo>
                  <a:lnTo>
                    <a:pt x="533400" y="0"/>
                  </a:lnTo>
                  <a:lnTo>
                    <a:pt x="0" y="0"/>
                  </a:lnTo>
                  <a:close/>
                </a:path>
              </a:pathLst>
            </a:custGeom>
            <a:ln w="9525" cap="flat">
              <a:miter lim="127000"/>
            </a:ln>
          </p:spPr>
          <p:style>
            <a:lnRef idx="1">
              <a:srgbClr val="4E5B6F"/>
            </a:lnRef>
            <a:fillRef idx="0">
              <a:srgbClr val="000000">
                <a:alpha val="0"/>
              </a:srgbClr>
            </a:fillRef>
            <a:effectRef idx="0">
              <a:scrgbClr r="0" g="0" b="0"/>
            </a:effectRef>
            <a:fontRef idx="none"/>
          </p:style>
          <p:txBody>
            <a:bodyPr/>
            <a:lstStyle/>
            <a:p>
              <a:endParaRPr lang="en-US"/>
            </a:p>
          </p:txBody>
        </p:sp>
        <p:sp>
          <p:nvSpPr>
            <p:cNvPr id="11" name="Shape 3501"/>
            <p:cNvSpPr/>
            <p:nvPr/>
          </p:nvSpPr>
          <p:spPr>
            <a:xfrm>
              <a:off x="4724400" y="0"/>
              <a:ext cx="533400" cy="685800"/>
            </a:xfrm>
            <a:custGeom>
              <a:avLst/>
              <a:gdLst/>
              <a:ahLst/>
              <a:cxnLst/>
              <a:rect l="0" t="0" r="0" b="0"/>
              <a:pathLst>
                <a:path w="533400" h="685800">
                  <a:moveTo>
                    <a:pt x="0" y="685800"/>
                  </a:moveTo>
                  <a:lnTo>
                    <a:pt x="533400" y="685800"/>
                  </a:lnTo>
                  <a:lnTo>
                    <a:pt x="533400" y="0"/>
                  </a:lnTo>
                  <a:lnTo>
                    <a:pt x="0" y="0"/>
                  </a:lnTo>
                  <a:close/>
                </a:path>
              </a:pathLst>
            </a:custGeom>
            <a:ln w="9525" cap="flat">
              <a:miter lim="127000"/>
            </a:ln>
          </p:spPr>
          <p:style>
            <a:lnRef idx="1">
              <a:srgbClr val="4E5B6F"/>
            </a:lnRef>
            <a:fillRef idx="0">
              <a:srgbClr val="000000">
                <a:alpha val="0"/>
              </a:srgbClr>
            </a:fillRef>
            <a:effectRef idx="0">
              <a:scrgbClr r="0" g="0" b="0"/>
            </a:effectRef>
            <a:fontRef idx="none"/>
          </p:style>
          <p:txBody>
            <a:bodyPr/>
            <a:lstStyle/>
            <a:p>
              <a:endParaRPr lang="en-US"/>
            </a:p>
          </p:txBody>
        </p:sp>
        <p:sp>
          <p:nvSpPr>
            <p:cNvPr id="12" name="Shape 3502"/>
            <p:cNvSpPr/>
            <p:nvPr/>
          </p:nvSpPr>
          <p:spPr>
            <a:xfrm>
              <a:off x="5715000" y="0"/>
              <a:ext cx="533400" cy="685800"/>
            </a:xfrm>
            <a:custGeom>
              <a:avLst/>
              <a:gdLst/>
              <a:ahLst/>
              <a:cxnLst/>
              <a:rect l="0" t="0" r="0" b="0"/>
              <a:pathLst>
                <a:path w="533400" h="685800">
                  <a:moveTo>
                    <a:pt x="0" y="685800"/>
                  </a:moveTo>
                  <a:lnTo>
                    <a:pt x="533400" y="685800"/>
                  </a:lnTo>
                  <a:lnTo>
                    <a:pt x="533400" y="0"/>
                  </a:lnTo>
                  <a:lnTo>
                    <a:pt x="0" y="0"/>
                  </a:lnTo>
                  <a:close/>
                </a:path>
              </a:pathLst>
            </a:custGeom>
            <a:ln w="9525" cap="flat">
              <a:miter lim="127000"/>
            </a:ln>
          </p:spPr>
          <p:style>
            <a:lnRef idx="1">
              <a:srgbClr val="4E5B6F"/>
            </a:lnRef>
            <a:fillRef idx="0">
              <a:srgbClr val="000000">
                <a:alpha val="0"/>
              </a:srgbClr>
            </a:fillRef>
            <a:effectRef idx="0">
              <a:scrgbClr r="0" g="0" b="0"/>
            </a:effectRef>
            <a:fontRef idx="none"/>
          </p:style>
          <p:txBody>
            <a:bodyPr/>
            <a:lstStyle/>
            <a:p>
              <a:endParaRPr lang="en-US"/>
            </a:p>
          </p:txBody>
        </p:sp>
        <p:sp>
          <p:nvSpPr>
            <p:cNvPr id="13" name="Shape 3503"/>
            <p:cNvSpPr/>
            <p:nvPr/>
          </p:nvSpPr>
          <p:spPr>
            <a:xfrm>
              <a:off x="6324600" y="0"/>
              <a:ext cx="533400" cy="685800"/>
            </a:xfrm>
            <a:custGeom>
              <a:avLst/>
              <a:gdLst/>
              <a:ahLst/>
              <a:cxnLst/>
              <a:rect l="0" t="0" r="0" b="0"/>
              <a:pathLst>
                <a:path w="533400" h="685800">
                  <a:moveTo>
                    <a:pt x="0" y="685800"/>
                  </a:moveTo>
                  <a:lnTo>
                    <a:pt x="533400" y="685800"/>
                  </a:lnTo>
                  <a:lnTo>
                    <a:pt x="533400" y="0"/>
                  </a:lnTo>
                  <a:lnTo>
                    <a:pt x="0" y="0"/>
                  </a:lnTo>
                  <a:close/>
                </a:path>
              </a:pathLst>
            </a:custGeom>
            <a:ln w="9525" cap="flat">
              <a:miter lim="127000"/>
            </a:ln>
          </p:spPr>
          <p:style>
            <a:lnRef idx="1">
              <a:srgbClr val="4E5B6F"/>
            </a:lnRef>
            <a:fillRef idx="0">
              <a:srgbClr val="000000">
                <a:alpha val="0"/>
              </a:srgbClr>
            </a:fillRef>
            <a:effectRef idx="0">
              <a:scrgbClr r="0" g="0" b="0"/>
            </a:effectRef>
            <a:fontRef idx="none"/>
          </p:style>
          <p:txBody>
            <a:bodyPr/>
            <a:lstStyle/>
            <a:p>
              <a:endParaRPr lang="en-US"/>
            </a:p>
          </p:txBody>
        </p:sp>
        <p:sp>
          <p:nvSpPr>
            <p:cNvPr id="14" name="Shape 3504"/>
            <p:cNvSpPr/>
            <p:nvPr/>
          </p:nvSpPr>
          <p:spPr>
            <a:xfrm>
              <a:off x="6934200" y="0"/>
              <a:ext cx="533400" cy="685800"/>
            </a:xfrm>
            <a:custGeom>
              <a:avLst/>
              <a:gdLst/>
              <a:ahLst/>
              <a:cxnLst/>
              <a:rect l="0" t="0" r="0" b="0"/>
              <a:pathLst>
                <a:path w="533400" h="685800">
                  <a:moveTo>
                    <a:pt x="0" y="685800"/>
                  </a:moveTo>
                  <a:lnTo>
                    <a:pt x="533400" y="685800"/>
                  </a:lnTo>
                  <a:lnTo>
                    <a:pt x="533400" y="0"/>
                  </a:lnTo>
                  <a:lnTo>
                    <a:pt x="0" y="0"/>
                  </a:lnTo>
                  <a:close/>
                </a:path>
              </a:pathLst>
            </a:custGeom>
            <a:ln w="9525" cap="flat">
              <a:miter lim="127000"/>
            </a:ln>
          </p:spPr>
          <p:style>
            <a:lnRef idx="1">
              <a:srgbClr val="4E5B6F"/>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504155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899" y="281354"/>
            <a:ext cx="11569504" cy="6428935"/>
          </a:xfrm>
        </p:spPr>
        <p:txBody>
          <a:bodyPr>
            <a:normAutofit/>
          </a:bodyPr>
          <a:lstStyle/>
          <a:p>
            <a:pPr marL="342900" marR="3810" lvl="0" indent="-342900" algn="just" fontAlgn="base">
              <a:lnSpc>
                <a:spcPct val="112000"/>
              </a:lnSpc>
              <a:spcBef>
                <a:spcPts val="0"/>
              </a:spcBef>
              <a:spcAft>
                <a:spcPts val="15"/>
              </a:spcAft>
              <a:buClr>
                <a:srgbClr val="000000"/>
              </a:buClr>
              <a:buSzPts val="2450"/>
              <a:buFont typeface="+mj-lt"/>
              <a:buAutoNum type="arabicPeriod" startAt="2"/>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Add one electron to each box in a set, then pair the electrons before going to the next set until you use all the electrons </a:t>
            </a:r>
          </a:p>
          <a:p>
            <a:pPr marL="0" marR="0">
              <a:lnSpc>
                <a:spcPct val="102000"/>
              </a:lnSpc>
              <a:spcBef>
                <a:spcPts val="0"/>
              </a:spcBef>
              <a:spcAft>
                <a:spcPts val="4740"/>
              </a:spcAft>
              <a:tabLst>
                <a:tab pos="665480" algn="ctr"/>
                <a:tab pos="3380740" algn="ctr"/>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7FD13B"/>
                </a:solid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When pair, put in opposite arrows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4025" marR="0" indent="-6350">
              <a:lnSpc>
                <a:spcPct val="98000"/>
              </a:lnSpc>
              <a:spcBef>
                <a:spcPts val="0"/>
              </a:spcBef>
              <a:spcAft>
                <a:spcPts val="4665"/>
              </a:spcAft>
            </a:pPr>
            <a:r>
              <a:rPr lang="en-US" sz="2400" dirty="0">
                <a:solidFill>
                  <a:srgbClr val="4E5B6F"/>
                </a:solidFill>
                <a:latin typeface="Times New Roman" panose="02020603050405020304" pitchFamily="18" charset="0"/>
                <a:ea typeface="Calibri" panose="020F0502020204030204" pitchFamily="34" charset="0"/>
                <a:cs typeface="Times New Roman" panose="02020603050405020304" pitchFamily="18" charset="0"/>
              </a:rPr>
              <a:t>Example – Write the Ground State Orbital Diagram and Electron Configuration of Magnesium.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810" lvl="0" indent="-342900" algn="just" fontAlgn="base">
              <a:lnSpc>
                <a:spcPct val="112000"/>
              </a:lnSpc>
              <a:spcBef>
                <a:spcPts val="0"/>
              </a:spcBef>
              <a:spcAft>
                <a:spcPts val="15"/>
              </a:spcAft>
              <a:buClr>
                <a:srgbClr val="000000"/>
              </a:buClr>
              <a:buSzPts val="2450"/>
              <a:buFont typeface="+mj-lt"/>
              <a:buAutoNum type="arabicPeriod" startAt="2"/>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Use the diagram to write the electron configuration </a:t>
            </a:r>
          </a:p>
          <a:p>
            <a:pPr marL="0" marR="3810" lvl="0" indent="0" algn="just" fontAlgn="base">
              <a:lnSpc>
                <a:spcPct val="112000"/>
              </a:lnSpc>
              <a:spcBef>
                <a:spcPts val="0"/>
              </a:spcBef>
              <a:spcAft>
                <a:spcPts val="15"/>
              </a:spcAft>
              <a:buClr>
                <a:srgbClr val="000000"/>
              </a:buClr>
              <a:buSzPts val="2450"/>
              <a:buNone/>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Write the number of electrons in each set as a superscript next to the name of the orbital                    set       </a:t>
            </a:r>
            <a:r>
              <a:rPr lang="en-US" sz="24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1</a:t>
            </a:r>
            <a:r>
              <a:rPr lang="en-US" sz="2400" i="1"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i="1"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i="1"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p</a:t>
            </a:r>
            <a:r>
              <a:rPr lang="en-US" sz="2400" baseline="300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3</a:t>
            </a:r>
            <a:r>
              <a:rPr lang="en-US" sz="2400" i="1"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2 </a:t>
            </a:r>
            <a:r>
              <a:rPr lang="en-US" sz="24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 [Ne]3</a:t>
            </a:r>
            <a:r>
              <a:rPr lang="en-US" sz="2400" i="1"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448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17" y="281354"/>
            <a:ext cx="11690253" cy="6344529"/>
          </a:xfrm>
        </p:spPr>
        <p:txBody>
          <a:bodyPr>
            <a:normAutofit/>
          </a:bodyPr>
          <a:lstStyle/>
          <a:p>
            <a:pPr marL="6350" marR="0" indent="-6350">
              <a:lnSpc>
                <a:spcPct val="107000"/>
              </a:lnSpc>
              <a:spcBef>
                <a:spcPts val="0"/>
              </a:spcBef>
              <a:spcAft>
                <a:spcPts val="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Valence Electrons </a:t>
            </a:r>
          </a:p>
          <a:p>
            <a:pPr marL="6350" marR="0" indent="-6350">
              <a:lnSpc>
                <a:spcPct val="107000"/>
              </a:lnSpc>
              <a:spcBef>
                <a:spcPts val="0"/>
              </a:spcBef>
              <a:spcAft>
                <a:spcPts val="0"/>
              </a:spcAft>
            </a:pP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151765" lvl="0" indent="-342900" fontAlgn="base">
              <a:lnSpc>
                <a:spcPct val="93000"/>
              </a:lnSpc>
              <a:spcBef>
                <a:spcPts val="0"/>
              </a:spcBef>
              <a:spcAft>
                <a:spcPts val="50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electrons in all the subshells with the highest principal energy shell are called the </a:t>
            </a: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valence electrons.</a:t>
            </a:r>
          </a:p>
          <a:p>
            <a:pPr marL="0" marR="151765" lvl="0" indent="0" fontAlgn="base">
              <a:lnSpc>
                <a:spcPct val="93000"/>
              </a:lnSpc>
              <a:spcBef>
                <a:spcPts val="0"/>
              </a:spcBef>
              <a:spcAft>
                <a:spcPts val="500"/>
              </a:spcAft>
              <a:buClr>
                <a:srgbClr val="FEB80A"/>
              </a:buClr>
              <a:buSzPts val="2450"/>
              <a:buNone/>
            </a:pPr>
            <a:r>
              <a:rPr lang="en-US" sz="2400" b="1" dirty="0">
                <a:solidFill>
                  <a:srgbClr val="FF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151765" lvl="0" indent="-342900" fontAlgn="base">
              <a:spcBef>
                <a:spcPts val="0"/>
              </a:spcBef>
              <a:spcAft>
                <a:spcPts val="61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electrons in lower energy shells are called </a:t>
            </a:r>
            <a:r>
              <a:rPr lang="en-US" sz="3600" dirty="0">
                <a:solidFill>
                  <a:srgbClr val="0070C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core electrons.</a:t>
            </a:r>
          </a:p>
          <a:p>
            <a:pPr marL="0" marR="151765" lvl="0" indent="0" fontAlgn="base">
              <a:spcBef>
                <a:spcPts val="0"/>
              </a:spcBef>
              <a:spcAft>
                <a:spcPts val="610"/>
              </a:spcAft>
              <a:buClr>
                <a:srgbClr val="FEB80A"/>
              </a:buClr>
              <a:buSzPts val="2450"/>
              <a:buNone/>
            </a:pPr>
            <a:r>
              <a:rPr lang="en-US" sz="2400" b="1" dirty="0">
                <a:solidFill>
                  <a:srgbClr val="FF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FF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151765" lvl="0" indent="-342900" fontAlgn="base">
              <a:lnSpc>
                <a:spcPct val="93000"/>
              </a:lnSpc>
              <a:spcBef>
                <a:spcPts val="0"/>
              </a:spcBef>
              <a:spcAft>
                <a:spcPts val="50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chemists have observed that one of the most important factors in the way an atom behaves, both chemically and physically, is the number of valence electrons.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548005" marR="0" indent="0">
              <a:lnSpc>
                <a:spcPct val="107000"/>
              </a:lnSpc>
              <a:spcBef>
                <a:spcPts val="0"/>
              </a:spcBef>
              <a:spcAft>
                <a:spcPts val="0"/>
              </a:spcAft>
              <a:buNone/>
            </a:pPr>
            <a:endParaRPr lang="en-US" sz="2400" b="1" dirty="0">
              <a:solidFill>
                <a:srgbClr val="4E5B6F"/>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75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083" y="295422"/>
            <a:ext cx="11760591" cy="6330461"/>
          </a:xfrm>
        </p:spPr>
        <p:txBody>
          <a:bodyPr>
            <a:normAutofit lnSpcReduction="10000"/>
          </a:bodyPr>
          <a:lstStyle/>
          <a:p>
            <a:pPr marL="173355" lvl="0" indent="-6350">
              <a:lnSpc>
                <a:spcPct val="110000"/>
              </a:lnSpc>
              <a:spcBef>
                <a:spcPts val="0"/>
              </a:spcBef>
              <a:spcAft>
                <a:spcPts val="750"/>
              </a:spcAft>
            </a:pPr>
            <a:r>
              <a:rPr lang="en-US" sz="3200" dirty="0" err="1">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Rb</a:t>
            </a:r>
            <a:r>
              <a:rPr lang="en-US" sz="32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 = 37 electrons</a:t>
            </a:r>
            <a:r>
              <a:rPr lang="en-US" sz="32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a:t>
            </a:r>
            <a:r>
              <a:rPr lang="en-US" sz="32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 1</a:t>
            </a:r>
            <a:r>
              <a:rPr lang="en-US" sz="32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32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32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32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32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32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32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32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32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32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32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32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32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32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32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4</a:t>
            </a:r>
            <a:r>
              <a:rPr lang="en-US" sz="32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32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32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32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d</a:t>
            </a:r>
            <a:r>
              <a:rPr lang="en-US" sz="32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10</a:t>
            </a:r>
            <a:r>
              <a:rPr lang="en-US" sz="32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4</a:t>
            </a:r>
            <a:r>
              <a:rPr lang="en-US" sz="32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32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32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5</a:t>
            </a:r>
            <a:r>
              <a:rPr lang="en-US" sz="3200" i="1"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s</a:t>
            </a:r>
            <a:r>
              <a:rPr lang="en-US" sz="3200" baseline="300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1 </a:t>
            </a:r>
            <a:endPar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endParaRPr>
          </a:p>
          <a:p>
            <a:pPr marL="342900" marR="1121410" lvl="0" indent="-342900" algn="just" fontAlgn="base">
              <a:lnSpc>
                <a:spcPct val="94000"/>
              </a:lnSpc>
              <a:spcBef>
                <a:spcPts val="0"/>
              </a:spcBef>
              <a:spcAft>
                <a:spcPts val="1665"/>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highest principal energy shell of </a:t>
            </a:r>
            <a:r>
              <a:rPr lang="en-US" sz="2400" dirty="0" err="1">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Rb</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that contains electrons is the 5</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therefore </a:t>
            </a:r>
            <a:r>
              <a:rPr lang="en-US" sz="2400" dirty="0" err="1">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Rb</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has 1 valence electron and 36 core electrons.</a:t>
            </a:r>
          </a:p>
          <a:p>
            <a:pPr marL="342900" marR="1121410" lvl="0" indent="-342900" algn="just" fontAlgn="base">
              <a:lnSpc>
                <a:spcPct val="94000"/>
              </a:lnSpc>
              <a:spcBef>
                <a:spcPts val="0"/>
              </a:spcBef>
              <a:spcAft>
                <a:spcPts val="1665"/>
              </a:spcAft>
              <a:buClr>
                <a:srgbClr val="FEB80A"/>
              </a:buClr>
              <a:buSzPts val="2650"/>
              <a:buFont typeface="Wingdings" panose="05000000000000000000" pitchFamily="2" charset="2"/>
              <a:buChar char=""/>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173355" marR="0" indent="-6350">
              <a:lnSpc>
                <a:spcPct val="110000"/>
              </a:lnSpc>
              <a:spcBef>
                <a:spcPts val="0"/>
              </a:spcBef>
              <a:spcAft>
                <a:spcPts val="750"/>
              </a:spcAft>
            </a:pPr>
            <a:r>
              <a:rPr lang="en-US" sz="2400" dirty="0">
                <a:solidFill>
                  <a:srgbClr val="4E5B6F"/>
                </a:solidFill>
                <a:latin typeface="Times New Roman" panose="02020603050405020304" pitchFamily="18" charset="0"/>
                <a:ea typeface="Constantia" panose="02030602050306030303" pitchFamily="18" charset="0"/>
                <a:cs typeface="Times New Roman" panose="02020603050405020304" pitchFamily="18" charset="0"/>
              </a:rPr>
              <a:t>Kr = 36 electrons</a:t>
            </a:r>
            <a:r>
              <a:rPr lang="en-US" sz="24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 1</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p</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4</a:t>
            </a:r>
            <a:r>
              <a:rPr lang="en-US" sz="2400" i="1"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s</a:t>
            </a:r>
            <a:r>
              <a:rPr lang="en-US" sz="2400" baseline="300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2</a:t>
            </a:r>
            <a:r>
              <a:rPr lang="en-US" sz="24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3</a:t>
            </a:r>
            <a:r>
              <a:rPr lang="en-US" sz="2400" i="1"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d</a:t>
            </a:r>
            <a:r>
              <a:rPr lang="en-US" sz="2400" baseline="30000" dirty="0">
                <a:solidFill>
                  <a:srgbClr val="5F7791"/>
                </a:solidFill>
                <a:latin typeface="Times New Roman" panose="02020603050405020304" pitchFamily="18" charset="0"/>
                <a:ea typeface="Constantia" panose="02030602050306030303" pitchFamily="18" charset="0"/>
                <a:cs typeface="Times New Roman" panose="02020603050405020304" pitchFamily="18" charset="0"/>
              </a:rPr>
              <a:t>10</a:t>
            </a:r>
            <a:r>
              <a:rPr lang="en-US" sz="24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4</a:t>
            </a:r>
            <a:r>
              <a:rPr lang="en-US" sz="2400" i="1"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p</a:t>
            </a:r>
            <a:r>
              <a:rPr lang="en-US" sz="2400" baseline="300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6</a:t>
            </a:r>
            <a:r>
              <a:rPr lang="en-US" sz="2400" dirty="0">
                <a:solidFill>
                  <a:srgbClr val="EB8803"/>
                </a:solid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1121410" lvl="0" indent="-342900" algn="just" fontAlgn="base">
              <a:lnSpc>
                <a:spcPct val="94000"/>
              </a:lnSpc>
              <a:spcBef>
                <a:spcPts val="0"/>
              </a:spcBef>
              <a:spcAft>
                <a:spcPts val="330"/>
              </a:spcAft>
              <a:buClr>
                <a:srgbClr val="FEB80A"/>
              </a:buClr>
              <a:buSzPts val="26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highest principal energy shell of Kr that contains electrons is the 4</a:t>
            </a:r>
            <a:r>
              <a:rPr lang="en-US" sz="2400" baseline="300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therefore Kr has 8 valence electrons and 28 core electrons </a:t>
            </a:r>
          </a:p>
          <a:p>
            <a:pPr marL="0" marR="1121410" lvl="0" indent="0" algn="just" fontAlgn="base">
              <a:lnSpc>
                <a:spcPct val="94000"/>
              </a:lnSpc>
              <a:spcBef>
                <a:spcPts val="0"/>
              </a:spcBef>
              <a:spcAft>
                <a:spcPts val="330"/>
              </a:spcAft>
              <a:buClr>
                <a:srgbClr val="FEB80A"/>
              </a:buClr>
              <a:buSzPts val="2650"/>
              <a:buNone/>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249555" marR="0" indent="-6350">
              <a:lnSpc>
                <a:spcPct val="103000"/>
              </a:lnSpc>
              <a:spcBef>
                <a:spcPts val="0"/>
              </a:spcBef>
              <a:spcAft>
                <a:spcPts val="1265"/>
              </a:spcAft>
            </a:pPr>
            <a:r>
              <a:rPr lang="en-US" sz="3600" b="1" dirty="0">
                <a:solidFill>
                  <a:srgbClr val="4E5B6F"/>
                </a:solidFill>
                <a:latin typeface="Times New Roman" panose="02020603050405020304" pitchFamily="18" charset="0"/>
                <a:ea typeface="Calibri" panose="020F0502020204030204" pitchFamily="34" charset="0"/>
                <a:cs typeface="Times New Roman" panose="02020603050405020304" pitchFamily="18" charset="0"/>
              </a:rPr>
              <a:t>Electron Configuration </a:t>
            </a:r>
          </a:p>
          <a:p>
            <a:pPr marL="342900" lvl="0" indent="-342900" fontAlgn="base">
              <a:spcBef>
                <a:spcPts val="0"/>
              </a:spcBef>
              <a:spcAft>
                <a:spcPts val="34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Elements in the same column on the Periodic Table have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2000"/>
              </a:lnSpc>
              <a:spcBef>
                <a:spcPts val="0"/>
              </a:spcBef>
              <a:spcAft>
                <a:spcPts val="13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Similar chemical and physical properties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2000"/>
              </a:lnSpc>
              <a:spcBef>
                <a:spcPts val="0"/>
              </a:spcBef>
              <a:spcAft>
                <a:spcPts val="13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Similar valence shell electron configurations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7000"/>
              </a:lnSpc>
              <a:spcBef>
                <a:spcPts val="0"/>
              </a:spcBef>
              <a:spcAft>
                <a:spcPts val="4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Same numbers of valence electrons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7000"/>
              </a:lnSpc>
              <a:spcBef>
                <a:spcPts val="0"/>
              </a:spcBef>
              <a:spcAft>
                <a:spcPts val="4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Same orbital types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0" lvl="0" indent="-342900" fontAlgn="base">
              <a:lnSpc>
                <a:spcPct val="107000"/>
              </a:lnSpc>
              <a:spcBef>
                <a:spcPts val="0"/>
              </a:spcBef>
              <a:spcAft>
                <a:spcPts val="4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Different energy levels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633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2846" t="18261" r="9538" b="15261"/>
          <a:stretch/>
        </p:blipFill>
        <p:spPr>
          <a:xfrm>
            <a:off x="98474" y="126608"/>
            <a:ext cx="11957538" cy="6625883"/>
          </a:xfrm>
          <a:prstGeom prst="rect">
            <a:avLst/>
          </a:prstGeom>
        </p:spPr>
      </p:pic>
    </p:spTree>
    <p:extLst>
      <p:ext uri="{BB962C8B-B14F-4D97-AF65-F5344CB8AC3E}">
        <p14:creationId xmlns:p14="http://schemas.microsoft.com/office/powerpoint/2010/main" val="2982203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79" y="2574388"/>
            <a:ext cx="11830929" cy="4051495"/>
          </a:xfrm>
        </p:spPr>
        <p:txBody>
          <a:bodyPr>
            <a:normAutofit/>
          </a:bodyPr>
          <a:lstStyle/>
          <a:p>
            <a:pPr marL="401955" marR="0" indent="-6350">
              <a:lnSpc>
                <a:spcPct val="107000"/>
              </a:lnSpc>
              <a:spcBef>
                <a:spcPts val="0"/>
              </a:spcBef>
              <a:spcAft>
                <a:spcPts val="0"/>
              </a:spcAft>
            </a:pP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Modern Periodic Table </a:t>
            </a:r>
          </a:p>
          <a:p>
            <a:pPr marL="342900" marR="3810" lvl="0" indent="-342900" algn="just" fontAlgn="base">
              <a:lnSpc>
                <a:spcPct val="112000"/>
              </a:lnSpc>
              <a:spcBef>
                <a:spcPts val="0"/>
              </a:spcBef>
              <a:spcAft>
                <a:spcPts val="18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Columns are called </a:t>
            </a:r>
            <a:r>
              <a:rPr lang="en-US" sz="2400" b="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Groups</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or </a:t>
            </a:r>
            <a:r>
              <a:rPr lang="en-US" sz="2400" b="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Families</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r>
              <a:rPr lang="en-US" sz="2400" dirty="0">
                <a:solidFill>
                  <a:srgbClr val="FEB80A"/>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rPr>
              <a:t> </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Rows are called </a:t>
            </a:r>
            <a:r>
              <a:rPr lang="en-US" sz="2400" b="1"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Periods</a:t>
            </a: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02000"/>
              </a:lnSpc>
              <a:spcBef>
                <a:spcPts val="0"/>
              </a:spcBef>
              <a:spcAft>
                <a:spcPts val="74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Each period shows the pattern of properties repeated in the next period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25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Main Groups = Representative Elements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25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Transition Elements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12000"/>
              </a:lnSpc>
              <a:spcBef>
                <a:spcPts val="0"/>
              </a:spcBef>
              <a:spcAft>
                <a:spcPts val="1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Bottom rows = Lanthanides and Actinides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3810" lvl="0" indent="-342900" algn="just" fontAlgn="base">
              <a:lnSpc>
                <a:spcPct val="102000"/>
              </a:lnSpc>
              <a:spcBef>
                <a:spcPts val="0"/>
              </a:spcBef>
              <a:spcAft>
                <a:spcPts val="130"/>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really belong in Period 6 &amp; 7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endParaRPr lang="en-US" dirty="0"/>
          </a:p>
        </p:txBody>
      </p:sp>
      <p:pic>
        <p:nvPicPr>
          <p:cNvPr id="4" name="Picture 3"/>
          <p:cNvPicPr/>
          <p:nvPr/>
        </p:nvPicPr>
        <p:blipFill>
          <a:blip r:embed="rId2"/>
          <a:stretch>
            <a:fillRect/>
          </a:stretch>
        </p:blipFill>
        <p:spPr>
          <a:xfrm>
            <a:off x="182878" y="0"/>
            <a:ext cx="11830929" cy="2069416"/>
          </a:xfrm>
          <a:prstGeom prst="rect">
            <a:avLst/>
          </a:prstGeom>
        </p:spPr>
      </p:pic>
    </p:spTree>
    <p:extLst>
      <p:ext uri="{BB962C8B-B14F-4D97-AF65-F5344CB8AC3E}">
        <p14:creationId xmlns:p14="http://schemas.microsoft.com/office/powerpoint/2010/main" val="4112712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300095" lvl="0" indent="-2707005">
              <a:lnSpc>
                <a:spcPct val="108000"/>
              </a:lnSpc>
              <a:spcBef>
                <a:spcPts val="0"/>
              </a:spcBef>
              <a:spcAft>
                <a:spcPts val="1530"/>
              </a:spcAft>
            </a:pPr>
            <a:r>
              <a:rPr lang="en-US" sz="2000" b="1" dirty="0">
                <a:solidFill>
                  <a:srgbClr val="4E5B6F"/>
                </a:solidFill>
                <a:latin typeface="Arial" panose="020B0604020202020204" pitchFamily="34" charset="0"/>
                <a:ea typeface="Arial" panose="020B0604020202020204" pitchFamily="34" charset="0"/>
                <a:cs typeface="+mn-cs"/>
              </a:rPr>
              <a:t>Figure: Partial electron configurations for the elements potassium through krypton </a:t>
            </a:r>
            <a:br>
              <a:rPr lang="en-US" sz="1200" dirty="0">
                <a:solidFill>
                  <a:srgbClr val="000000"/>
                </a:solidFill>
                <a:latin typeface="Calibri" panose="020F0502020204030204" pitchFamily="34" charset="0"/>
                <a:ea typeface="Calibri" panose="020F0502020204030204" pitchFamily="34" charset="0"/>
                <a:cs typeface="+mn-cs"/>
              </a:rPr>
            </a:br>
            <a:endParaRPr lang="en-US" dirty="0"/>
          </a:p>
        </p:txBody>
      </p:sp>
      <p:pic>
        <p:nvPicPr>
          <p:cNvPr id="4" name="Content Placeholder 3"/>
          <p:cNvPicPr>
            <a:picLocks noGrp="1"/>
          </p:cNvPicPr>
          <p:nvPr>
            <p:ph idx="1"/>
          </p:nvPr>
        </p:nvPicPr>
        <p:blipFill>
          <a:blip r:embed="rId2"/>
          <a:stretch>
            <a:fillRect/>
          </a:stretch>
        </p:blipFill>
        <p:spPr>
          <a:xfrm>
            <a:off x="211015" y="1336431"/>
            <a:ext cx="11802794" cy="4853354"/>
          </a:xfrm>
          <a:prstGeom prst="rect">
            <a:avLst/>
          </a:prstGeom>
        </p:spPr>
      </p:pic>
    </p:spTree>
    <p:extLst>
      <p:ext uri="{BB962C8B-B14F-4D97-AF65-F5344CB8AC3E}">
        <p14:creationId xmlns:p14="http://schemas.microsoft.com/office/powerpoint/2010/main" val="988062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91203" cy="915035"/>
          </a:xfrm>
        </p:spPr>
        <p:txBody>
          <a:bodyPr>
            <a:normAutofit/>
          </a:bodyPr>
          <a:lstStyle/>
          <a:p>
            <a:r>
              <a:rPr lang="en-US" sz="2400" b="1" dirty="0">
                <a:solidFill>
                  <a:srgbClr val="0070C0"/>
                </a:solidFill>
                <a:latin typeface="Times New Roman" panose="02020603050405020304" pitchFamily="18" charset="0"/>
                <a:cs typeface="Times New Roman" panose="02020603050405020304" pitchFamily="18" charset="0"/>
              </a:rPr>
              <a:t>Figure : The orbitals being filled for elements in various parts of the periodic table </a:t>
            </a:r>
            <a:br>
              <a:rPr lang="en-US" sz="2400" dirty="0">
                <a:solidFill>
                  <a:srgbClr val="0070C0"/>
                </a:solidFill>
                <a:latin typeface="Times New Roman" panose="02020603050405020304" pitchFamily="18" charset="0"/>
                <a:cs typeface="Times New Roman" panose="02020603050405020304" pitchFamily="18" charset="0"/>
              </a:rPr>
            </a:b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stretch>
            <a:fillRect/>
          </a:stretch>
        </p:blipFill>
        <p:spPr>
          <a:xfrm>
            <a:off x="0" y="1055077"/>
            <a:ext cx="12070079" cy="5683347"/>
          </a:xfrm>
          <a:prstGeom prst="rect">
            <a:avLst/>
          </a:prstGeom>
        </p:spPr>
      </p:pic>
    </p:spTree>
    <p:extLst>
      <p:ext uri="{BB962C8B-B14F-4D97-AF65-F5344CB8AC3E}">
        <p14:creationId xmlns:p14="http://schemas.microsoft.com/office/powerpoint/2010/main" val="1408292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63" y="196313"/>
            <a:ext cx="10515600" cy="788426"/>
          </a:xfrm>
        </p:spPr>
        <p:txBody>
          <a:bodyPr>
            <a:noAutofit/>
          </a:bodyPr>
          <a:lstStyle/>
          <a:p>
            <a:pPr marL="82550" marR="0" indent="-6350">
              <a:lnSpc>
                <a:spcPct val="107000"/>
              </a:lnSpc>
              <a:spcBef>
                <a:spcPts val="0"/>
              </a:spcBef>
              <a:spcAft>
                <a:spcPts val="1030"/>
              </a:spcAft>
            </a:pP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Synthesis Question </a:t>
            </a:r>
            <a:b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1763" y="703384"/>
            <a:ext cx="11625775" cy="5894363"/>
          </a:xfrm>
        </p:spPr>
        <p:txBody>
          <a:bodyPr>
            <a:noAutofit/>
          </a:bodyPr>
          <a:lstStyle/>
          <a:p>
            <a:pPr marL="342900" marR="1905" lvl="0" indent="-342900" fontAlgn="base">
              <a:lnSpc>
                <a:spcPct val="112000"/>
              </a:lnSpc>
              <a:spcBef>
                <a:spcPts val="0"/>
              </a:spcBef>
              <a:spcAft>
                <a:spcPts val="305"/>
              </a:spcAft>
              <a:buClr>
                <a:srgbClr val="FEB80A"/>
              </a:buClr>
              <a:buSzPts val="2450"/>
              <a:buFont typeface="Wingdings" panose="05000000000000000000" pitchFamily="2" charset="2"/>
              <a:buChar char=""/>
            </a:pPr>
            <a:r>
              <a:rPr lang="en-US" sz="2400" dirty="0">
                <a:solidFill>
                  <a:srgbClr val="000000"/>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What is the atomic number of the element that should theoretically be the noble gas below Rn? </a:t>
            </a: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342900" marR="1905" lvl="0" indent="-342900" fontAlgn="base">
              <a:lnSpc>
                <a:spcPct val="97000"/>
              </a:lnSpc>
              <a:spcBef>
                <a:spcPts val="0"/>
              </a:spcBef>
              <a:spcAft>
                <a:spcPts val="0"/>
              </a:spcAft>
              <a:buClr>
                <a:srgbClr val="FEB80A"/>
              </a:buClr>
              <a:buSzPts val="2450"/>
              <a:buFont typeface="Wingdings" panose="05000000000000000000" pitchFamily="2" charset="2"/>
              <a:buChar char=""/>
            </a:pPr>
            <a:r>
              <a:rPr lang="en-US" sz="2400" dirty="0">
                <a:solidFill>
                  <a:srgbClr val="003F75"/>
                </a:solidFill>
                <a:uFill>
                  <a:solidFill>
                    <a:srgbClr val="000000"/>
                  </a:solidFill>
                </a:uFill>
                <a:latin typeface="Times New Roman" panose="02020603050405020304" pitchFamily="18" charset="0"/>
                <a:ea typeface="Constantia" panose="02030602050306030303" pitchFamily="18" charset="0"/>
                <a:cs typeface="Times New Roman" panose="02020603050405020304" pitchFamily="18" charset="0"/>
              </a:rPr>
              <a:t>The 6 d’s are completed with element 112 and the 7p’s are completed with element 118.  Thus the next noble gas (or perhaps it will be a noble liquid) should be element 118. </a:t>
            </a:r>
          </a:p>
          <a:p>
            <a:pPr marL="342900" marR="1905" lvl="0" indent="-342900" fontAlgn="base">
              <a:lnSpc>
                <a:spcPct val="97000"/>
              </a:lnSpc>
              <a:spcBef>
                <a:spcPts val="0"/>
              </a:spcBef>
              <a:spcAft>
                <a:spcPts val="0"/>
              </a:spcAft>
              <a:buClr>
                <a:srgbClr val="FEB80A"/>
              </a:buClr>
              <a:buSzPts val="2450"/>
              <a:buFont typeface="Wingdings" panose="05000000000000000000" pitchFamily="2" charset="2"/>
              <a:buChar char=""/>
            </a:pPr>
            <a:endParaRPr lang="en-US" sz="2400" dirty="0">
              <a:solidFill>
                <a:srgbClr val="003F75"/>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0" marR="1905" lvl="0" indent="0" fontAlgn="base">
              <a:lnSpc>
                <a:spcPct val="97000"/>
              </a:lnSpc>
              <a:spcBef>
                <a:spcPts val="0"/>
              </a:spcBef>
              <a:spcAft>
                <a:spcPts val="0"/>
              </a:spcAft>
              <a:buClr>
                <a:srgbClr val="FEB80A"/>
              </a:buClr>
              <a:buSzPts val="2450"/>
              <a:buNone/>
            </a:pPr>
            <a:endParaRPr lang="en-US" sz="2400" dirty="0">
              <a:solidFill>
                <a:srgbClr val="000000"/>
              </a:solidFill>
              <a:uFill>
                <a:solidFill>
                  <a:srgbClr val="000000"/>
                </a:solidFill>
              </a:uFill>
              <a:latin typeface="Times New Roman" panose="02020603050405020304" pitchFamily="18" charset="0"/>
              <a:ea typeface="Wingdings 2" panose="05020102010507070707" pitchFamily="18" charset="2"/>
              <a:cs typeface="Times New Roman" panose="02020603050405020304" pitchFamily="18" charset="0"/>
            </a:endParaRPr>
          </a:p>
          <a:p>
            <a:pPr marL="82550" marR="0" indent="-6350">
              <a:lnSpc>
                <a:spcPct val="107000"/>
              </a:lnSpc>
              <a:spcBef>
                <a:spcPts val="0"/>
              </a:spcBef>
              <a:spcAft>
                <a:spcPts val="1630"/>
              </a:spcAft>
            </a:pP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Group Question </a:t>
            </a:r>
          </a:p>
          <a:p>
            <a:pPr marL="82550" marR="0" indent="-6350">
              <a:lnSpc>
                <a:spcPct val="107000"/>
              </a:lnSpc>
              <a:spcBef>
                <a:spcPts val="0"/>
              </a:spcBef>
              <a:spcAft>
                <a:spcPts val="1630"/>
              </a:spcAft>
            </a:pPr>
            <a:r>
              <a:rPr lang="en-US" sz="2400" dirty="0">
                <a:solidFill>
                  <a:srgbClr val="FEB80A"/>
                </a:solidFill>
                <a:latin typeface="Times New Roman" panose="02020603050405020304" pitchFamily="18" charset="0"/>
                <a:ea typeface="Wingdings 2" panose="05020102010507070707" pitchFamily="18" charset="2"/>
                <a:cs typeface="Times New Roman" panose="02020603050405020304" pitchFamily="18" charset="0"/>
              </a:rPr>
              <a:t> </a:t>
            </a:r>
            <a:r>
              <a:rPr lang="en-US" sz="2400"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In a universe different from ours, the laws of quantum mechanics are the same as ours with one small change.  Electrons in this universe have three spin states, -1, 0, and +1, rather than the two, +1/2 and -1/2, that we have.  What two elements in this universe would be the first and second noble gases?  (Assume that the elements in this different universe have the same symbols as in ours.)    </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9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1354"/>
            <a:ext cx="10515600" cy="5895609"/>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Ĥ</a:t>
            </a:r>
            <a:r>
              <a:rPr lang="el-GR" sz="3600" i="1" dirty="0">
                <a:solidFill>
                  <a:srgbClr val="0070C0"/>
                </a:solidFill>
                <a:latin typeface="Times New Roman" panose="02020603050405020304" pitchFamily="18" charset="0"/>
                <a:cs typeface="Times New Roman" panose="02020603050405020304" pitchFamily="18" charset="0"/>
              </a:rPr>
              <a:t>ψ</a:t>
            </a:r>
            <a:r>
              <a:rPr lang="en-US" sz="3600" i="1" dirty="0">
                <a:solidFill>
                  <a:srgbClr val="0070C0"/>
                </a:solidFill>
                <a:latin typeface="Times New Roman" panose="02020603050405020304" pitchFamily="18" charset="0"/>
                <a:cs typeface="Times New Roman" panose="02020603050405020304" pitchFamily="18" charset="0"/>
              </a:rPr>
              <a:t> = E</a:t>
            </a:r>
            <a:r>
              <a:rPr lang="el-GR" sz="3600" i="1" dirty="0">
                <a:solidFill>
                  <a:srgbClr val="0070C0"/>
                </a:solidFill>
                <a:latin typeface="Times New Roman" panose="02020603050405020304" pitchFamily="18" charset="0"/>
                <a:cs typeface="Times New Roman" panose="02020603050405020304" pitchFamily="18" charset="0"/>
              </a:rPr>
              <a:t>ψ</a:t>
            </a:r>
            <a:r>
              <a:rPr lang="en-US" sz="3600" b="1" dirty="0">
                <a:latin typeface="Edwardian Script ITC" panose="030303020407070D0804" pitchFamily="66" charset="0"/>
                <a:ea typeface="Calibri" panose="020F0502020204030204" pitchFamily="34" charset="0"/>
                <a:cs typeface="Times New Roman" panose="02020603050405020304" pitchFamily="18" charset="0"/>
              </a:rPr>
              <a:t> </a:t>
            </a:r>
          </a:p>
          <a:p>
            <a:r>
              <a:rPr lang="en-US" sz="2400" dirty="0">
                <a:solidFill>
                  <a:srgbClr val="0070C0"/>
                </a:solidFill>
                <a:latin typeface="Times New Roman" panose="02020603050405020304" pitchFamily="18" charset="0"/>
                <a:cs typeface="Times New Roman" panose="02020603050405020304" pitchFamily="18" charset="0"/>
              </a:rPr>
              <a:t>Ĥ </a:t>
            </a:r>
            <a:r>
              <a:rPr lang="en-US" sz="2400" dirty="0">
                <a:latin typeface="Times New Roman" panose="02020603050405020304" pitchFamily="18" charset="0"/>
                <a:ea typeface="Calibri" panose="020F0502020204030204" pitchFamily="34" charset="0"/>
              </a:rPr>
              <a:t>is operator called the </a:t>
            </a:r>
            <a:r>
              <a:rPr lang="en-US" sz="2400" b="1" dirty="0">
                <a:solidFill>
                  <a:srgbClr val="C00000"/>
                </a:solidFill>
                <a:latin typeface="Times New Roman" panose="02020603050405020304" pitchFamily="18" charset="0"/>
                <a:ea typeface="Calibri" panose="020F0502020204030204" pitchFamily="34" charset="0"/>
              </a:rPr>
              <a:t>Hamiltonian operator.</a:t>
            </a:r>
          </a:p>
          <a:p>
            <a:pPr marL="0" indent="0">
              <a:lnSpc>
                <a:spcPct val="115000"/>
              </a:lnSpc>
              <a:spcBef>
                <a:spcPts val="0"/>
              </a:spcBef>
              <a:buNone/>
            </a:pPr>
            <a:r>
              <a:rPr lang="en-US" sz="2400" dirty="0">
                <a:latin typeface="Times New Roman" panose="02020603050405020304" pitchFamily="18" charset="0"/>
                <a:ea typeface="Calibri" panose="020F0502020204030204" pitchFamily="34" charset="0"/>
                <a:cs typeface="Arial" panose="020B0604020202020204" pitchFamily="34" charset="0"/>
              </a:rPr>
              <a:t>(represent the general form of the kinetic and potential energies of the system).</a:t>
            </a:r>
          </a:p>
          <a:p>
            <a:pPr marL="0" indent="0">
              <a:lnSpc>
                <a:spcPct val="115000"/>
              </a:lnSpc>
              <a:spcBef>
                <a:spcPts val="0"/>
              </a:spcBef>
              <a:buNone/>
            </a:pP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0070C0"/>
                </a:solidFill>
                <a:latin typeface="Times New Roman" panose="02020603050405020304" pitchFamily="18" charset="0"/>
                <a:ea typeface="Calibri" panose="020F0502020204030204" pitchFamily="34" charset="0"/>
                <a:cs typeface="Arial" panose="020B0604020202020204" pitchFamily="34" charset="0"/>
              </a:rPr>
              <a:t>E</a:t>
            </a:r>
            <a:r>
              <a:rPr lang="en-US" sz="2400" dirty="0">
                <a:latin typeface="Times New Roman" panose="02020603050405020304" pitchFamily="18" charset="0"/>
                <a:ea typeface="Calibri" panose="020F0502020204030204" pitchFamily="34" charset="0"/>
                <a:cs typeface="Arial" panose="020B0604020202020204" pitchFamily="34" charset="0"/>
              </a:rPr>
              <a:t> = is the numerical value of the energy for any particular </a:t>
            </a:r>
            <a:r>
              <a:rPr lang="en-US" dirty="0">
                <a:latin typeface="Times New Roman" panose="02020603050405020304" pitchFamily="18" charset="0"/>
                <a:ea typeface="Calibri" panose="020F0502020204030204" pitchFamily="34" charset="0"/>
                <a:cs typeface="Arial" panose="020B0604020202020204" pitchFamily="34" charset="0"/>
              </a:rPr>
              <a:t>ѱ</a:t>
            </a:r>
            <a:r>
              <a:rPr lang="en-US" sz="2400" dirty="0">
                <a:latin typeface="Times New Roman" panose="02020603050405020304" pitchFamily="18" charset="0"/>
                <a:ea typeface="Calibri" panose="020F050202020403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a:p>
            <a:endParaRPr lang="en-US" sz="3600" i="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19615" t="18856" r="32154" b="57337"/>
          <a:stretch/>
        </p:blipFill>
        <p:spPr>
          <a:xfrm>
            <a:off x="215705" y="4726745"/>
            <a:ext cx="5880295" cy="1631852"/>
          </a:xfrm>
          <a:prstGeom prst="rect">
            <a:avLst/>
          </a:prstGeom>
        </p:spPr>
      </p:pic>
    </p:spTree>
    <p:extLst>
      <p:ext uri="{BB962C8B-B14F-4D97-AF65-F5344CB8AC3E}">
        <p14:creationId xmlns:p14="http://schemas.microsoft.com/office/powerpoint/2010/main" val="4186970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83" y="379194"/>
            <a:ext cx="10515600" cy="577410"/>
          </a:xfrm>
        </p:spPr>
        <p:txBody>
          <a:bodyPr>
            <a:normAutofit fontScale="90000"/>
          </a:bodyPr>
          <a:lstStyle/>
          <a:p>
            <a:pPr marL="539750" marR="0" indent="-6350">
              <a:lnSpc>
                <a:spcPct val="107000"/>
              </a:lnSpc>
              <a:spcBef>
                <a:spcPts val="0"/>
              </a:spcBef>
              <a:spcAft>
                <a:spcPts val="99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End of Chapter 5 </a:t>
            </a:r>
            <a:b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5083" y="858128"/>
            <a:ext cx="11718388" cy="5739619"/>
          </a:xfrm>
        </p:spPr>
        <p:txBody>
          <a:bodyPr/>
          <a:lstStyle/>
          <a:p>
            <a:r>
              <a:rPr lang="en-US" dirty="0">
                <a:solidFill>
                  <a:srgbClr val="000000"/>
                </a:solidFill>
                <a:latin typeface="Constantia" panose="02030602050306030303" pitchFamily="18" charset="0"/>
                <a:ea typeface="Constantia" panose="02030602050306030303" pitchFamily="18" charset="0"/>
                <a:cs typeface="Constantia" panose="02030602050306030303" pitchFamily="18" charset="0"/>
              </a:rPr>
              <a:t>The study of various spectra is one of the fundamental tools that chemists apply to numerous areas of their work. </a:t>
            </a:r>
            <a:endParaRPr lang="en-US" dirty="0"/>
          </a:p>
        </p:txBody>
      </p:sp>
      <p:grpSp>
        <p:nvGrpSpPr>
          <p:cNvPr id="4" name="Group 3"/>
          <p:cNvGrpSpPr/>
          <p:nvPr/>
        </p:nvGrpSpPr>
        <p:grpSpPr>
          <a:xfrm>
            <a:off x="2391508" y="2338069"/>
            <a:ext cx="7118252" cy="4062731"/>
            <a:chOff x="0" y="0"/>
            <a:chExt cx="3908373" cy="2182448"/>
          </a:xfrm>
        </p:grpSpPr>
        <p:sp>
          <p:nvSpPr>
            <p:cNvPr id="5" name="Shape 4228"/>
            <p:cNvSpPr/>
            <p:nvPr/>
          </p:nvSpPr>
          <p:spPr>
            <a:xfrm>
              <a:off x="1722026" y="4615"/>
              <a:ext cx="949796" cy="1289592"/>
            </a:xfrm>
            <a:custGeom>
              <a:avLst/>
              <a:gdLst/>
              <a:ahLst/>
              <a:cxnLst/>
              <a:rect l="0" t="0" r="0" b="0"/>
              <a:pathLst>
                <a:path w="949796" h="1289592">
                  <a:moveTo>
                    <a:pt x="0" y="0"/>
                  </a:moveTo>
                  <a:lnTo>
                    <a:pt x="949796" y="1289592"/>
                  </a:lnTo>
                  <a:lnTo>
                    <a:pt x="331063" y="1240077"/>
                  </a:lnTo>
                  <a:lnTo>
                    <a:pt x="0" y="0"/>
                  </a:lnTo>
                  <a:close/>
                </a:path>
              </a:pathLst>
            </a:custGeom>
            <a:solidFill>
              <a:srgbClr val="E0E0E0"/>
            </a:solidFill>
            <a:ln w="14649" cap="flat" cmpd="sng" algn="ctr">
              <a:solidFill>
                <a:srgbClr val="000000"/>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hape 4230"/>
            <p:cNvSpPr/>
            <p:nvPr/>
          </p:nvSpPr>
          <p:spPr>
            <a:xfrm>
              <a:off x="780250" y="0"/>
              <a:ext cx="934446" cy="1923533"/>
            </a:xfrm>
            <a:custGeom>
              <a:avLst/>
              <a:gdLst/>
              <a:ahLst/>
              <a:cxnLst/>
              <a:rect l="0" t="0" r="0" b="0"/>
              <a:pathLst>
                <a:path w="934446" h="1923533">
                  <a:moveTo>
                    <a:pt x="934446" y="0"/>
                  </a:moveTo>
                  <a:lnTo>
                    <a:pt x="653106" y="1197813"/>
                  </a:lnTo>
                  <a:lnTo>
                    <a:pt x="0" y="1923533"/>
                  </a:lnTo>
                  <a:lnTo>
                    <a:pt x="934446" y="0"/>
                  </a:lnTo>
                  <a:close/>
                </a:path>
              </a:pathLst>
            </a:custGeom>
            <a:noFill/>
            <a:ln w="14649" cap="flat" cmpd="sng" algn="ctr">
              <a:solidFill>
                <a:srgbClr val="000000"/>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Shape 4232"/>
            <p:cNvSpPr/>
            <p:nvPr/>
          </p:nvSpPr>
          <p:spPr>
            <a:xfrm>
              <a:off x="773954" y="1195982"/>
              <a:ext cx="1544818" cy="986466"/>
            </a:xfrm>
            <a:custGeom>
              <a:avLst/>
              <a:gdLst/>
              <a:ahLst/>
              <a:cxnLst/>
              <a:rect l="0" t="0" r="0" b="0"/>
              <a:pathLst>
                <a:path w="1544818" h="986466">
                  <a:moveTo>
                    <a:pt x="661401" y="0"/>
                  </a:moveTo>
                  <a:lnTo>
                    <a:pt x="1281217" y="50467"/>
                  </a:lnTo>
                  <a:lnTo>
                    <a:pt x="1544818" y="986466"/>
                  </a:lnTo>
                  <a:lnTo>
                    <a:pt x="0" y="731126"/>
                  </a:lnTo>
                  <a:lnTo>
                    <a:pt x="661401" y="0"/>
                  </a:lnTo>
                  <a:close/>
                </a:path>
              </a:pathLst>
            </a:custGeom>
            <a:solidFill>
              <a:srgbClr val="E0E0E0"/>
            </a:solidFill>
            <a:ln w="14649" cap="flat" cmpd="sng" algn="ctr">
              <a:solidFill>
                <a:srgbClr val="000000"/>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Shape 4234"/>
            <p:cNvSpPr/>
            <p:nvPr/>
          </p:nvSpPr>
          <p:spPr>
            <a:xfrm>
              <a:off x="2052089" y="1241982"/>
              <a:ext cx="616734" cy="940466"/>
            </a:xfrm>
            <a:custGeom>
              <a:avLst/>
              <a:gdLst/>
              <a:ahLst/>
              <a:cxnLst/>
              <a:rect l="0" t="0" r="0" b="0"/>
              <a:pathLst>
                <a:path w="616734" h="940466">
                  <a:moveTo>
                    <a:pt x="0" y="0"/>
                  </a:moveTo>
                  <a:lnTo>
                    <a:pt x="616734" y="51346"/>
                  </a:lnTo>
                  <a:lnTo>
                    <a:pt x="264684" y="940466"/>
                  </a:lnTo>
                  <a:lnTo>
                    <a:pt x="0" y="0"/>
                  </a:lnTo>
                  <a:close/>
                </a:path>
              </a:pathLst>
            </a:custGeom>
            <a:solidFill>
              <a:srgbClr val="C0C0C0"/>
            </a:solidFill>
            <a:ln w="14649" cap="flat" cmpd="sng" algn="ctr">
              <a:solidFill>
                <a:srgbClr val="000000"/>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Shape 4236"/>
            <p:cNvSpPr/>
            <p:nvPr/>
          </p:nvSpPr>
          <p:spPr>
            <a:xfrm>
              <a:off x="1434356" y="0"/>
              <a:ext cx="617734" cy="1244692"/>
            </a:xfrm>
            <a:custGeom>
              <a:avLst/>
              <a:gdLst/>
              <a:ahLst/>
              <a:cxnLst/>
              <a:rect l="0" t="0" r="0" b="0"/>
              <a:pathLst>
                <a:path w="617734" h="1244692">
                  <a:moveTo>
                    <a:pt x="283339" y="0"/>
                  </a:moveTo>
                  <a:lnTo>
                    <a:pt x="617734" y="1244692"/>
                  </a:lnTo>
                  <a:lnTo>
                    <a:pt x="0" y="1195982"/>
                  </a:lnTo>
                  <a:lnTo>
                    <a:pt x="283339" y="0"/>
                  </a:lnTo>
                  <a:close/>
                </a:path>
              </a:pathLst>
            </a:custGeom>
            <a:solidFill>
              <a:srgbClr val="E0E0E0"/>
            </a:solidFill>
            <a:ln w="14649" cap="flat" cmpd="sng" algn="ctr">
              <a:solidFill>
                <a:srgbClr val="000000"/>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Shape 4238"/>
            <p:cNvSpPr/>
            <p:nvPr/>
          </p:nvSpPr>
          <p:spPr>
            <a:xfrm>
              <a:off x="0" y="784406"/>
              <a:ext cx="1334412" cy="115804"/>
            </a:xfrm>
            <a:custGeom>
              <a:avLst/>
              <a:gdLst/>
              <a:ahLst/>
              <a:cxnLst/>
              <a:rect l="0" t="0" r="0" b="0"/>
              <a:pathLst>
                <a:path w="1334412" h="115804">
                  <a:moveTo>
                    <a:pt x="0" y="0"/>
                  </a:moveTo>
                  <a:lnTo>
                    <a:pt x="1334412" y="0"/>
                  </a:lnTo>
                  <a:lnTo>
                    <a:pt x="1278110" y="115804"/>
                  </a:lnTo>
                  <a:lnTo>
                    <a:pt x="0" y="0"/>
                  </a:lnTo>
                  <a:close/>
                </a:path>
              </a:pathLst>
            </a:custGeom>
            <a:solidFill>
              <a:srgbClr val="FFFFFF"/>
            </a:solidFill>
            <a:ln w="14649" cap="flat" cmpd="sng" algn="ctr">
              <a:solidFill>
                <a:srgbClr val="000000"/>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Shape 4240"/>
            <p:cNvSpPr/>
            <p:nvPr/>
          </p:nvSpPr>
          <p:spPr>
            <a:xfrm>
              <a:off x="1284440" y="767998"/>
              <a:ext cx="700020" cy="220401"/>
            </a:xfrm>
            <a:custGeom>
              <a:avLst/>
              <a:gdLst/>
              <a:ahLst/>
              <a:cxnLst/>
              <a:rect l="0" t="0" r="0" b="0"/>
              <a:pathLst>
                <a:path w="700020" h="220401">
                  <a:moveTo>
                    <a:pt x="249859" y="0"/>
                  </a:moveTo>
                  <a:lnTo>
                    <a:pt x="640471" y="0"/>
                  </a:lnTo>
                  <a:lnTo>
                    <a:pt x="700020" y="220401"/>
                  </a:lnTo>
                  <a:lnTo>
                    <a:pt x="0" y="132211"/>
                  </a:lnTo>
                  <a:lnTo>
                    <a:pt x="249859" y="0"/>
                  </a:lnTo>
                  <a:close/>
                </a:path>
              </a:pathLst>
            </a:custGeom>
            <a:solidFill>
              <a:srgbClr val="FFFFFF"/>
            </a:solidFill>
            <a:ln w="14649" cap="flat" cmpd="sng" algn="ctr">
              <a:solidFill>
                <a:srgbClr val="000000"/>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Shape 4241"/>
            <p:cNvSpPr/>
            <p:nvPr/>
          </p:nvSpPr>
          <p:spPr>
            <a:xfrm>
              <a:off x="1984461" y="958002"/>
              <a:ext cx="1511312" cy="660449"/>
            </a:xfrm>
            <a:custGeom>
              <a:avLst/>
              <a:gdLst/>
              <a:ahLst/>
              <a:cxnLst/>
              <a:rect l="0" t="0" r="0" b="0"/>
              <a:pathLst>
                <a:path w="1511312" h="660449">
                  <a:moveTo>
                    <a:pt x="42642" y="0"/>
                  </a:moveTo>
                  <a:lnTo>
                    <a:pt x="1511312" y="556665"/>
                  </a:lnTo>
                  <a:lnTo>
                    <a:pt x="1407287" y="660449"/>
                  </a:lnTo>
                  <a:lnTo>
                    <a:pt x="0" y="36843"/>
                  </a:lnTo>
                  <a:lnTo>
                    <a:pt x="42642" y="0"/>
                  </a:lnTo>
                  <a:close/>
                </a:path>
              </a:pathLst>
            </a:custGeom>
            <a:solidFill>
              <a:srgbClr val="80008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Shape 4242"/>
            <p:cNvSpPr/>
            <p:nvPr/>
          </p:nvSpPr>
          <p:spPr>
            <a:xfrm>
              <a:off x="2025105" y="921305"/>
              <a:ext cx="1551955" cy="596226"/>
            </a:xfrm>
            <a:custGeom>
              <a:avLst/>
              <a:gdLst/>
              <a:ahLst/>
              <a:cxnLst/>
              <a:rect l="0" t="0" r="0" b="0"/>
              <a:pathLst>
                <a:path w="1551955" h="596226">
                  <a:moveTo>
                    <a:pt x="46890" y="0"/>
                  </a:moveTo>
                  <a:lnTo>
                    <a:pt x="1551955" y="511779"/>
                  </a:lnTo>
                  <a:lnTo>
                    <a:pt x="1467669" y="596226"/>
                  </a:lnTo>
                  <a:lnTo>
                    <a:pt x="0" y="39553"/>
                  </a:lnTo>
                  <a:lnTo>
                    <a:pt x="46890" y="0"/>
                  </a:lnTo>
                  <a:close/>
                </a:path>
              </a:pathLst>
            </a:custGeom>
            <a:solidFill>
              <a:srgbClr val="0000FF"/>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Shape 4243"/>
            <p:cNvSpPr/>
            <p:nvPr/>
          </p:nvSpPr>
          <p:spPr>
            <a:xfrm>
              <a:off x="2068746" y="880872"/>
              <a:ext cx="1592766" cy="556680"/>
            </a:xfrm>
            <a:custGeom>
              <a:avLst/>
              <a:gdLst/>
              <a:ahLst/>
              <a:cxnLst/>
              <a:rect l="0" t="0" r="0" b="0"/>
              <a:pathLst>
                <a:path w="1592766" h="556680">
                  <a:moveTo>
                    <a:pt x="46890" y="0"/>
                  </a:moveTo>
                  <a:lnTo>
                    <a:pt x="1592766" y="473104"/>
                  </a:lnTo>
                  <a:lnTo>
                    <a:pt x="1505232" y="556680"/>
                  </a:lnTo>
                  <a:lnTo>
                    <a:pt x="0" y="41311"/>
                  </a:lnTo>
                  <a:lnTo>
                    <a:pt x="46890" y="0"/>
                  </a:lnTo>
                  <a:close/>
                </a:path>
              </a:pathLst>
            </a:custGeom>
            <a:solidFill>
              <a:srgbClr val="00FF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Shape 4244"/>
            <p:cNvSpPr/>
            <p:nvPr/>
          </p:nvSpPr>
          <p:spPr>
            <a:xfrm>
              <a:off x="2115636" y="843296"/>
              <a:ext cx="1620834" cy="509801"/>
            </a:xfrm>
            <a:custGeom>
              <a:avLst/>
              <a:gdLst/>
              <a:ahLst/>
              <a:cxnLst/>
              <a:rect l="0" t="0" r="0" b="0"/>
              <a:pathLst>
                <a:path w="1620834" h="509801">
                  <a:moveTo>
                    <a:pt x="46974" y="0"/>
                  </a:moveTo>
                  <a:lnTo>
                    <a:pt x="1620834" y="434430"/>
                  </a:lnTo>
                  <a:lnTo>
                    <a:pt x="1542628" y="509801"/>
                  </a:lnTo>
                  <a:lnTo>
                    <a:pt x="0" y="40432"/>
                  </a:lnTo>
                  <a:lnTo>
                    <a:pt x="46974" y="0"/>
                  </a:lnTo>
                  <a:close/>
                </a:path>
              </a:pathLst>
            </a:custGeom>
            <a:solidFill>
              <a:srgbClr val="FFFF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Shape 4245"/>
            <p:cNvSpPr/>
            <p:nvPr/>
          </p:nvSpPr>
          <p:spPr>
            <a:xfrm>
              <a:off x="2162610" y="801985"/>
              <a:ext cx="1658228" cy="480429"/>
            </a:xfrm>
            <a:custGeom>
              <a:avLst/>
              <a:gdLst/>
              <a:ahLst/>
              <a:cxnLst/>
              <a:rect l="0" t="0" r="0" b="0"/>
              <a:pathLst>
                <a:path w="1658228" h="480429">
                  <a:moveTo>
                    <a:pt x="46724" y="0"/>
                  </a:moveTo>
                  <a:lnTo>
                    <a:pt x="1658228" y="393118"/>
                  </a:lnTo>
                  <a:lnTo>
                    <a:pt x="1567613" y="480429"/>
                  </a:lnTo>
                  <a:lnTo>
                    <a:pt x="0" y="41311"/>
                  </a:lnTo>
                  <a:lnTo>
                    <a:pt x="46724" y="0"/>
                  </a:lnTo>
                  <a:close/>
                </a:path>
              </a:pathLst>
            </a:custGeom>
            <a:solidFill>
              <a:srgbClr val="FF80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Shape 4246"/>
            <p:cNvSpPr/>
            <p:nvPr/>
          </p:nvSpPr>
          <p:spPr>
            <a:xfrm>
              <a:off x="2211583" y="765141"/>
              <a:ext cx="1696790" cy="431720"/>
            </a:xfrm>
            <a:custGeom>
              <a:avLst/>
              <a:gdLst/>
              <a:ahLst/>
              <a:cxnLst/>
              <a:rect l="0" t="0" r="0" b="0"/>
              <a:pathLst>
                <a:path w="1696790" h="431720">
                  <a:moveTo>
                    <a:pt x="42642" y="0"/>
                  </a:moveTo>
                  <a:lnTo>
                    <a:pt x="1696790" y="339941"/>
                  </a:lnTo>
                  <a:lnTo>
                    <a:pt x="1606175" y="431720"/>
                  </a:lnTo>
                  <a:lnTo>
                    <a:pt x="0" y="39553"/>
                  </a:lnTo>
                  <a:lnTo>
                    <a:pt x="42642" y="0"/>
                  </a:lnTo>
                  <a:close/>
                </a:path>
              </a:pathLst>
            </a:custGeom>
            <a:solidFill>
              <a:srgbClr val="FF00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Shape 4248"/>
            <p:cNvSpPr/>
            <p:nvPr/>
          </p:nvSpPr>
          <p:spPr>
            <a:xfrm>
              <a:off x="1924911" y="765141"/>
              <a:ext cx="328315" cy="230656"/>
            </a:xfrm>
            <a:custGeom>
              <a:avLst/>
              <a:gdLst/>
              <a:ahLst/>
              <a:cxnLst/>
              <a:rect l="0" t="0" r="0" b="0"/>
              <a:pathLst>
                <a:path w="328315" h="230656">
                  <a:moveTo>
                    <a:pt x="0" y="0"/>
                  </a:moveTo>
                  <a:lnTo>
                    <a:pt x="328315" y="0"/>
                  </a:lnTo>
                  <a:lnTo>
                    <a:pt x="61549" y="230656"/>
                  </a:lnTo>
                  <a:lnTo>
                    <a:pt x="0" y="0"/>
                  </a:lnTo>
                  <a:close/>
                </a:path>
              </a:pathLst>
            </a:custGeom>
            <a:solidFill>
              <a:srgbClr val="C0C0C0"/>
            </a:solidFill>
            <a:ln w="14649" cap="flat" cmpd="sng" algn="ctr">
              <a:solidFill>
                <a:srgbClr val="000000"/>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35139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182245"/>
            <a:ext cx="11816862" cy="1927909"/>
          </a:xfrm>
        </p:spPr>
        <p:txBody>
          <a:bodyPr>
            <a:noAutofit/>
          </a:bodyPr>
          <a:lstStyle/>
          <a:p>
            <a:pPr>
              <a:lnSpc>
                <a:spcPct val="115000"/>
              </a:lnSpc>
              <a:spcBef>
                <a:spcPts val="0"/>
              </a:spcBef>
              <a:spcAft>
                <a:spcPts val="1000"/>
              </a:spcAft>
            </a:pPr>
            <a:r>
              <a:rPr lang="en-US" sz="2400" b="1" kern="1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QuantumNumbers</a:t>
            </a:r>
            <a:r>
              <a:rPr lang="en-US" sz="2400" b="1" kern="1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from Hydrogen Equations </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hydrogen atom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solution requires finding solutions to the </a:t>
            </a:r>
            <a:r>
              <a:rPr lang="en-US"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separated equations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which obey the </a:t>
            </a:r>
            <a:r>
              <a:rPr lang="en-US"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constraints on the wave function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The solution to the </a:t>
            </a:r>
            <a:r>
              <a:rPr lang="en-US"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radial equation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can exist only when a constant which arises in the solution is restricted to integer values. This gives the</a:t>
            </a:r>
            <a:r>
              <a:rPr lang="en-US"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6"/>
              </a:rPr>
              <a:t> principal quantum number</a:t>
            </a:r>
            <a:endParaRPr lang="en-US" sz="2400" dirty="0">
              <a:latin typeface="Times New Roman" panose="02020603050405020304" pitchFamily="18" charset="0"/>
              <a:cs typeface="Times New Roman" panose="02020603050405020304" pitchFamily="18" charset="0"/>
            </a:endParaRPr>
          </a:p>
        </p:txBody>
      </p:sp>
      <p:pic>
        <p:nvPicPr>
          <p:cNvPr id="6" name="صورة 66" descr="C:\Users\Administrator\Desktop\Hydrogen Schrodinger Equation_files\hyds3.gif"/>
          <p:cNvPicPr>
            <a:picLocks noGrp="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475884" y="2697394"/>
            <a:ext cx="2436128" cy="3717473"/>
          </a:xfrm>
          <a:prstGeom prst="rect">
            <a:avLst/>
          </a:prstGeom>
          <a:noFill/>
          <a:ln>
            <a:noFill/>
          </a:ln>
        </p:spPr>
      </p:pic>
      <p:pic>
        <p:nvPicPr>
          <p:cNvPr id="11" name="Picture 10"/>
          <p:cNvPicPr>
            <a:picLocks noChangeAspect="1"/>
          </p:cNvPicPr>
          <p:nvPr/>
        </p:nvPicPr>
        <p:blipFill>
          <a:blip r:embed="rId8"/>
          <a:stretch>
            <a:fillRect/>
          </a:stretch>
        </p:blipFill>
        <p:spPr>
          <a:xfrm>
            <a:off x="3179299" y="2697394"/>
            <a:ext cx="2940148" cy="2767015"/>
          </a:xfrm>
          <a:prstGeom prst="rect">
            <a:avLst/>
          </a:prstGeom>
        </p:spPr>
      </p:pic>
      <p:pic>
        <p:nvPicPr>
          <p:cNvPr id="12" name="صورة 65" descr="C:\Users\Administrator\Desktop\Hydrogen Schrodinger Equation_files\hyds8.gif"/>
          <p:cNvPicPr/>
          <p:nvPr/>
        </p:nvPicPr>
        <p:blipFill>
          <a:blip r:embed="rId9">
            <a:extLst>
              <a:ext uri="{28A0092B-C50C-407E-A947-70E740481C1C}">
                <a14:useLocalDpi xmlns:a14="http://schemas.microsoft.com/office/drawing/2010/main" val="0"/>
              </a:ext>
            </a:extLst>
          </a:blip>
          <a:srcRect/>
          <a:stretch>
            <a:fillRect/>
          </a:stretch>
        </p:blipFill>
        <p:spPr bwMode="auto">
          <a:xfrm>
            <a:off x="7973523" y="2230100"/>
            <a:ext cx="3419475" cy="619125"/>
          </a:xfrm>
          <a:prstGeom prst="rect">
            <a:avLst/>
          </a:prstGeom>
          <a:noFill/>
          <a:ln>
            <a:noFill/>
          </a:ln>
        </p:spPr>
      </p:pic>
      <p:pic>
        <p:nvPicPr>
          <p:cNvPr id="13" name="صورة 61" descr="C:\Users\Administrator\Desktop\Hydrogen Schrodinger Equation_files\hyds9.gif"/>
          <p:cNvPicPr/>
          <p:nvPr/>
        </p:nvPicPr>
        <p:blipFill>
          <a:blip r:embed="rId10">
            <a:extLst>
              <a:ext uri="{28A0092B-C50C-407E-A947-70E740481C1C}">
                <a14:useLocalDpi xmlns:a14="http://schemas.microsoft.com/office/drawing/2010/main" val="0"/>
              </a:ext>
            </a:extLst>
          </a:blip>
          <a:srcRect/>
          <a:stretch>
            <a:fillRect/>
          </a:stretch>
        </p:blipFill>
        <p:spPr bwMode="auto">
          <a:xfrm>
            <a:off x="7973523" y="3752483"/>
            <a:ext cx="3419475" cy="619125"/>
          </a:xfrm>
          <a:prstGeom prst="rect">
            <a:avLst/>
          </a:prstGeom>
          <a:noFill/>
          <a:ln>
            <a:noFill/>
          </a:ln>
        </p:spPr>
      </p:pic>
      <p:pic>
        <p:nvPicPr>
          <p:cNvPr id="14" name="صورة 55" descr="C:\Users\Administrator\Desktop\Hydrogen Schrodinger Equation_files\hyds10.gif"/>
          <p:cNvPicPr/>
          <p:nvPr/>
        </p:nvPicPr>
        <p:blipFill>
          <a:blip r:embed="rId11">
            <a:extLst>
              <a:ext uri="{28A0092B-C50C-407E-A947-70E740481C1C}">
                <a14:useLocalDpi xmlns:a14="http://schemas.microsoft.com/office/drawing/2010/main" val="0"/>
              </a:ext>
            </a:extLst>
          </a:blip>
          <a:srcRect/>
          <a:stretch>
            <a:fillRect/>
          </a:stretch>
        </p:blipFill>
        <p:spPr bwMode="auto">
          <a:xfrm>
            <a:off x="7973522" y="5274866"/>
            <a:ext cx="3419475" cy="619125"/>
          </a:xfrm>
          <a:prstGeom prst="rect">
            <a:avLst/>
          </a:prstGeom>
          <a:noFill/>
          <a:ln>
            <a:noFill/>
          </a:ln>
        </p:spPr>
      </p:pic>
      <p:sp>
        <p:nvSpPr>
          <p:cNvPr id="15" name="Rectangle 14"/>
          <p:cNvSpPr/>
          <p:nvPr/>
        </p:nvSpPr>
        <p:spPr>
          <a:xfrm>
            <a:off x="6227299" y="2882794"/>
            <a:ext cx="6096000" cy="729430"/>
          </a:xfrm>
          <a:prstGeom prst="rect">
            <a:avLst/>
          </a:prstGeom>
        </p:spPr>
        <p:txBody>
          <a:bodyPr>
            <a:spAutoFit/>
          </a:bodyPr>
          <a:lstStyle/>
          <a:p>
            <a:pPr>
              <a:lnSpc>
                <a:spcPct val="115000"/>
              </a:lnSpc>
              <a:spcAft>
                <a:spcPts val="1000"/>
              </a:spcAft>
            </a:pPr>
            <a:r>
              <a:rPr lang="en-US" dirty="0">
                <a:latin typeface="Times New Roman" panose="02020603050405020304" pitchFamily="18" charset="0"/>
                <a:ea typeface="Times New Roman" panose="02020603050405020304" pitchFamily="18" charset="0"/>
                <a:cs typeface="Arial" panose="020B0604020202020204" pitchFamily="34" charset="0"/>
              </a:rPr>
              <a:t>Similarly, a constant arises in the </a:t>
            </a:r>
            <a:r>
              <a:rPr lang="en-US" u="sng"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12"/>
              </a:rPr>
              <a:t>colatitude equation</a:t>
            </a:r>
            <a:r>
              <a:rPr lang="en-US" dirty="0">
                <a:latin typeface="Times New Roman" panose="02020603050405020304" pitchFamily="18" charset="0"/>
                <a:ea typeface="Times New Roman" panose="02020603050405020304" pitchFamily="18" charset="0"/>
                <a:cs typeface="Arial" panose="020B0604020202020204" pitchFamily="34" charset="0"/>
              </a:rPr>
              <a:t> which gives the </a:t>
            </a:r>
            <a:r>
              <a:rPr lang="en-US" u="sng"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13"/>
              </a:rPr>
              <a:t>orbital quantum number</a:t>
            </a: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6227299" y="4433312"/>
            <a:ext cx="6096000" cy="729430"/>
          </a:xfrm>
          <a:prstGeom prst="rect">
            <a:avLst/>
          </a:prstGeom>
        </p:spPr>
        <p:txBody>
          <a:bodyPr>
            <a:spAutoFit/>
          </a:bodyPr>
          <a:lstStyle/>
          <a:p>
            <a:pPr>
              <a:lnSpc>
                <a:spcPct val="115000"/>
              </a:lnSpc>
            </a:pPr>
            <a:r>
              <a:rPr lang="en-US" dirty="0">
                <a:latin typeface="Times New Roman" panose="02020603050405020304" pitchFamily="18" charset="0"/>
                <a:ea typeface="Times New Roman" panose="02020603050405020304" pitchFamily="18" charset="0"/>
                <a:cs typeface="Arial" panose="020B0604020202020204" pitchFamily="34" charset="0"/>
              </a:rPr>
              <a:t>Finally, constraints on the </a:t>
            </a:r>
            <a:r>
              <a:rPr lang="en-US" u="sng"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14"/>
              </a:rPr>
              <a:t>azimuthal equation</a:t>
            </a:r>
            <a:r>
              <a:rPr lang="en-US" dirty="0">
                <a:latin typeface="Times New Roman" panose="02020603050405020304" pitchFamily="18" charset="0"/>
                <a:ea typeface="Times New Roman" panose="02020603050405020304" pitchFamily="18" charset="0"/>
                <a:cs typeface="Arial" panose="020B0604020202020204" pitchFamily="34" charset="0"/>
              </a:rPr>
              <a:t> give what is called the </a:t>
            </a:r>
            <a:r>
              <a:rPr lang="en-US" u="sng"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15"/>
              </a:rPr>
              <a:t>magnetic quantum number</a:t>
            </a: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3997063" y="4433312"/>
                <a:ext cx="3995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𝜙</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997063" y="4433312"/>
                <a:ext cx="399597" cy="369332"/>
              </a:xfrm>
              <a:prstGeom prst="rect">
                <a:avLst/>
              </a:prstGeom>
              <a:blipFill>
                <a:blip r:embed="rId16"/>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196861" y="3896235"/>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𝜃</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196861" y="3896235"/>
                <a:ext cx="374140" cy="369332"/>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280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idx="1"/>
          </p:nvPr>
        </p:nvSpPr>
        <p:spPr bwMode="auto">
          <a:xfrm>
            <a:off x="196850" y="514342"/>
            <a:ext cx="11533927"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Potential energy =- </a:t>
            </a:r>
            <a:r>
              <a:rPr kumimoji="0" lang="en-US" alt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t>
            </a:r>
            <a:r>
              <a:rPr kumimoji="0" lang="en-US" altLang="en-US" sz="2400" b="0" i="1"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alt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 = ( </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kumimoji="0" lang="en-US" altLang="en-US" sz="2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r>
              <a:rPr kumimoji="0" lang="en-US" altLang="en-US" sz="2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a:t>
            </a:r>
            <a:r>
              <a:rPr kumimoji="0" lang="en-US" altLang="en-US" sz="2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 = 0 </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θ = 0 → π</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ϕ = 0 → 2π</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z</a:t>
            </a:r>
            <a:r>
              <a:rPr kumimoji="0" lang="en-US" altLang="en-US" sz="2400" b="1" i="0" u="none" strike="noStrike" cap="none" normalizeH="0" baseline="0" dirty="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r cos</a:t>
            </a:r>
            <a:r>
              <a:rPr kumimoji="0" lang="en-US" altLang="en-US" sz="2400" b="1" i="1" u="none" strike="noStrike" cap="none" normalizeH="0" baseline="0" dirty="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θ</a:t>
            </a: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x = r sin</a:t>
            </a:r>
            <a:r>
              <a:rPr kumimoji="0" lang="en-US" altLang="en-US" sz="2400" b="1" i="1"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θ</a:t>
            </a: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cos</a:t>
            </a:r>
            <a:r>
              <a:rPr kumimoji="0" lang="en-US" altLang="en-US" sz="2400" b="1" i="1"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ϕ</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 = r sin</a:t>
            </a:r>
            <a:r>
              <a:rPr kumimoji="0" lang="en-US" altLang="en-US" sz="2400" b="1" i="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θ</a:t>
            </a:r>
            <a:r>
              <a:rPr kumimoji="0" lang="en-US" altLang="en-US" sz="24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sin</a:t>
            </a:r>
            <a:r>
              <a:rPr kumimoji="0" lang="en-US" altLang="en-US" sz="2400" b="1" i="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ϕ</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ѱ</a:t>
            </a:r>
            <a:r>
              <a:rPr kumimoji="0" lang="en-US" altLang="en-US" sz="2400" b="0" i="1" u="none" strike="noStrike" cap="none" normalizeH="0" baseline="-25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nlml</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[N][R</a:t>
            </a:r>
            <a:r>
              <a:rPr kumimoji="0" lang="en-US" altLang="en-US" sz="2400" b="0" i="1" u="none" strike="noStrike" cap="none" normalizeH="0" baseline="-25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nl</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ϕ</a:t>
            </a:r>
            <a:r>
              <a:rPr kumimoji="0" lang="en-US" altLang="en-US" sz="2400" b="0" i="1" u="none" strike="noStrike" cap="none" normalizeH="0" baseline="-25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lml</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xr</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yr</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zr</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        (</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angular par)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a:t>
            </a:r>
            <a:r>
              <a:rPr kumimoji="0" lang="en-US" altLang="en-US" sz="2400" b="0" i="1" u="none" strike="noStrike" cap="none" normalizeH="0" baseline="-25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nl</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gives  the probability of finding  the electron any distance ( r ) from the nucleus.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two quantum numbers </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and l</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are associated with the radial part of the wave function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(Radial part).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82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98" descr="http://chemwiki.ucdavis.edu/@api/deki/files/8855/Single_electron_orbital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438" y="576775"/>
            <a:ext cx="11465168" cy="6049108"/>
          </a:xfrm>
          <a:prstGeom prst="rect">
            <a:avLst/>
          </a:prstGeom>
          <a:noFill/>
          <a:ln>
            <a:noFill/>
          </a:ln>
        </p:spPr>
      </p:pic>
    </p:spTree>
    <p:extLst>
      <p:ext uri="{BB962C8B-B14F-4D97-AF65-F5344CB8AC3E}">
        <p14:creationId xmlns:p14="http://schemas.microsoft.com/office/powerpoint/2010/main" val="3319346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3446</Words>
  <Application>Microsoft Office PowerPoint</Application>
  <PresentationFormat>Widescreen</PresentationFormat>
  <Paragraphs>611</Paragraphs>
  <Slides>60</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Arial</vt:lpstr>
      <vt:lpstr>Calibri</vt:lpstr>
      <vt:lpstr>Calibri Light</vt:lpstr>
      <vt:lpstr>Cambria Math</vt:lpstr>
      <vt:lpstr>Constantia</vt:lpstr>
      <vt:lpstr>Edwardian Script ITC</vt:lpstr>
      <vt:lpstr>MT Extra</vt:lpstr>
      <vt:lpstr>Script MT</vt:lpstr>
      <vt:lpstr>Segoe UI Symbol</vt:lpstr>
      <vt:lpstr>Times New Roman</vt:lpstr>
      <vt:lpstr>Wingdings</vt:lpstr>
      <vt:lpstr>Wingdings 2</vt:lpstr>
      <vt:lpstr>Office Theme</vt:lpstr>
      <vt:lpstr>  BASIC QUANTUM THEORY  Lecture 3:  Modern Atomic Theory </vt:lpstr>
      <vt:lpstr>Wave Mechanical Model of the Atom  </vt:lpstr>
      <vt:lpstr>The Quantum-Mechanical Model of the Atom </vt:lpstr>
      <vt:lpstr>The Quantum-Mechanical Model of the Atom</vt:lpstr>
      <vt:lpstr>PowerPoint Presentation</vt:lpstr>
      <vt:lpstr>PowerPoint Presentation</vt:lpstr>
      <vt:lpstr>QuantumNumbers from Hydrogen Equations  The hydrogen atom solution requires finding solutions to the separated equations which obey the constraints on the wave function. The solution to the radial equation can exist only when a constant which arises in the solution is restricted to integer values. This gives the principal quantum number</vt:lpstr>
      <vt:lpstr>PowerPoint Presentation</vt:lpstr>
      <vt:lpstr>PowerPoint Presentation</vt:lpstr>
      <vt:lpstr>Orbitals  </vt:lpstr>
      <vt:lpstr>PowerPoint Presentation</vt:lpstr>
      <vt:lpstr>Principal Quantum Number (n)  </vt:lpstr>
      <vt:lpstr>PowerPoint Presentation</vt:lpstr>
      <vt:lpstr>Spin Quantum Number ( S )  </vt:lpstr>
      <vt:lpstr>PowerPoint Presentation</vt:lpstr>
      <vt:lpstr>Atomic Orbitals  </vt:lpstr>
      <vt:lpstr>PowerPoint Presentation</vt:lpstr>
      <vt:lpstr>Atomic Orbitals </vt:lpstr>
      <vt:lpstr>PowerPoint Presentation</vt:lpstr>
      <vt:lpstr>Figure 4: A diagram of principal energy levels 1 and 2 showing the shapes of orbitals that compose the sublevels  </vt:lpstr>
      <vt:lpstr>PowerPoint Presentation</vt:lpstr>
      <vt:lpstr>Figure 5: d orbital shapes </vt:lpstr>
      <vt:lpstr>f orbital properties:  </vt:lpstr>
      <vt:lpstr>Figure 6: f orbital shapes </vt:lpstr>
      <vt:lpstr>Subshells and Orbitals  </vt:lpstr>
      <vt:lpstr>Orbitals, Sublevels &amp; Electrons  </vt:lpstr>
      <vt:lpstr>Figure7: Principal levels can be divided into  sublevels  </vt:lpstr>
      <vt:lpstr>Paramagnetism  and  Diamagnetism </vt:lpstr>
      <vt:lpstr>     The number of orbitals per n level is given by n2.  The maximum number of electrons per n level is 2n2.  The value is 2n2 because of the two paired electrons.  </vt:lpstr>
      <vt:lpstr>Pauli exclusion principle </vt:lpstr>
      <vt:lpstr> </vt:lpstr>
      <vt:lpstr>Orbital Diagrams</vt:lpstr>
      <vt:lpstr>Filling the Orbitals in a Subshell with Electrons  </vt:lpstr>
      <vt:lpstr>PowerPoint Presentation</vt:lpstr>
      <vt:lpstr>Order of Subshell Filling in Ground State Electron Configurations  </vt:lpstr>
      <vt:lpstr>Or you can use the periodic chart .  </vt:lpstr>
      <vt:lpstr>A box diagram showing the order in which orbitals fill to produce the atoms in the periodic table </vt:lpstr>
      <vt:lpstr>Hund’s Rule  </vt:lpstr>
      <vt:lpstr>Lowest energy is determined by the n +  l rule. That is, the sum of those two quantum numbers determines the lowest energy, the lower the sum the lower the energy. If the sums are equal, the lowest value of n determines the lowest energy.  </vt:lpstr>
      <vt:lpstr>there is a tie, the 2p is lower than the 3s because n=2 is less than n=3  </vt:lpstr>
      <vt:lpstr>Electron Configuration of Atoms in their Ground State  </vt:lpstr>
      <vt:lpstr>PowerPoint Presentation</vt:lpstr>
      <vt:lpstr>Hydrogen = 1 electron.  </vt:lpstr>
      <vt:lpstr>Helium = 2 electrons  </vt:lpstr>
      <vt:lpstr>The p-orbitals are equivalent in energy.  However, electrons are placed singly into each orbital to minimize spin repulsion.    (Consider people sitting at tables in a cafeteria).  </vt:lpstr>
      <vt:lpstr>PowerPoint Presentation</vt:lpstr>
      <vt:lpstr>PowerPoint Presentation</vt:lpstr>
      <vt:lpstr>24Cr          1s22s22p63s23p64s13d5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Partial electron configurations for the elements potassium through krypton  </vt:lpstr>
      <vt:lpstr>Figure : The orbitals being filled for elements in various parts of the periodic table  </vt:lpstr>
      <vt:lpstr>Synthesis Question  </vt:lpstr>
      <vt:lpstr>End of Chapter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QUANTUM THEORY  Lecture 1.3: Modern Atomic Theory  BASIC QUANTUM THEORY  Lecture 1.3: Modern Atomic Theory  BASIC QUANTUM THEORY  Lecture 1.3: Modern Atomic Theory  </dc:title>
  <dc:creator>User</dc:creator>
  <cp:lastModifiedBy>User</cp:lastModifiedBy>
  <cp:revision>98</cp:revision>
  <dcterms:created xsi:type="dcterms:W3CDTF">2016-11-16T07:20:26Z</dcterms:created>
  <dcterms:modified xsi:type="dcterms:W3CDTF">2016-12-09T15:52:46Z</dcterms:modified>
</cp:coreProperties>
</file>